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9" r:id="rId4"/>
    <p:sldId id="262" r:id="rId5"/>
    <p:sldId id="274" r:id="rId6"/>
    <p:sldId id="288" r:id="rId7"/>
    <p:sldId id="289" r:id="rId8"/>
    <p:sldId id="290" r:id="rId9"/>
    <p:sldId id="265" r:id="rId10"/>
    <p:sldId id="272" r:id="rId11"/>
    <p:sldId id="285" r:id="rId12"/>
    <p:sldId id="267" r:id="rId13"/>
    <p:sldId id="273" r:id="rId14"/>
    <p:sldId id="266" r:id="rId15"/>
    <p:sldId id="286" r:id="rId16"/>
    <p:sldId id="275" r:id="rId17"/>
    <p:sldId id="261" r:id="rId18"/>
    <p:sldId id="291" r:id="rId19"/>
    <p:sldId id="292" r:id="rId20"/>
    <p:sldId id="287" r:id="rId21"/>
    <p:sldId id="277" r:id="rId22"/>
    <p:sldId id="281" r:id="rId23"/>
    <p:sldId id="278" r:id="rId24"/>
    <p:sldId id="283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946B"/>
    <a:srgbClr val="8C2C2C"/>
    <a:srgbClr val="B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1" autoAdjust="0"/>
    <p:restoredTop sz="29427" autoAdjust="0"/>
  </p:normalViewPr>
  <p:slideViewPr>
    <p:cSldViewPr snapToGrid="0" showGuides="1">
      <p:cViewPr varScale="1">
        <p:scale>
          <a:sx n="33" d="100"/>
          <a:sy n="33" d="100"/>
        </p:scale>
        <p:origin x="395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3C7FC-3CC8-4214-AAB7-B272A27C17B9}" type="datetimeFigureOut">
              <a:rPr lang="zh-CN" altLang="en-US" smtClean="0"/>
              <a:t>2021/3/19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451CE-A8AC-4D3B-9A1F-4813FF819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026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tencent.com/document/product/647/32236#.E5.88.86.E8.BE.A8.E7.8E.87.E7.A0.81.E7.8E.87.E5.8F.82.E7.85.A7.E8.A1.A8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全称是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Live Streaming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提出的直播流协议。目前，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高版本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都支持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HLS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451CE-A8AC-4D3B-9A1F-4813FF819B3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408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Real-Time Communication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451CE-A8AC-4D3B-9A1F-4813FF819B3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680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信令即协调通讯的过程。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WebRTC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应用要发起一个对话，客户端就需要交换如下信息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用于打开和关闭通讯的会话信息；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错误信息；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媒体元数据如编解码器及其设置，带宽和媒体类型；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秘钥数据，用于创建安全连接；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网络数据，如外部能访问的主机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和端口。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451CE-A8AC-4D3B-9A1F-4813FF819B3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11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451CE-A8AC-4D3B-9A1F-4813FF819B3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780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RTP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传输流媒体数据、</a:t>
            </a:r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RTCP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</a:t>
            </a:r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RTP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进行控制，同步、</a:t>
            </a:r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RTSP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发起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终止流媒体</a:t>
            </a:r>
            <a:br>
              <a:rPr lang="zh-CN" altLang="en-US" dirty="0"/>
            </a:br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RTP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RTCP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互为姐妹关系，</a:t>
            </a:r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RTSP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可以使用</a:t>
            </a:r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RTP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来传输数据，但并没有绑定关系也可以使用</a:t>
            </a:r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TCP/UDP</a:t>
            </a:r>
            <a:br>
              <a:rPr lang="en" altLang="zh-CN" dirty="0"/>
            </a:br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RTSP</a:t>
            </a:r>
            <a:r>
              <a:rPr lang="zh-CN" altLang="e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RTMP</a:t>
            </a:r>
            <a:r>
              <a:rPr lang="zh-CN" altLang="e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HLS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都可以做直播和点播，它们是三种不同的应用层协议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实际上介于应用层和传输层之间。同时具有应用层和传输层的各种特点。这个特点需要仔细甄别。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从应用开发者的角度看，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应该是应用层的一个部分。在应用程序的发送端，开发者必须编写用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封装分组（数据包）的程序代码，然后把该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分组交给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套接字接口。在接收端设备，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分组通过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套接字接口进入应用层程序后，会利用开发者编写的程序代码把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分组从应用数据块提取出来。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实际上为视频程序的开发者提供了一个开发平台。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也可以理解为运输层协议，实际上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协议偏重于传输层，是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协议（用户数据报）上边的一层协议。因为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封装了多媒体应用（包括视频流、音频流）的数据块，关键是提供运输层的服务（时间戳，序号、同步源标识符等），因此可以把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看成一层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上的运输层子层协议，特别要注意是子层协议。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综合来看，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协议实际上是一个介于传输层和应用层之间的协议，作用是在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协议之上完成一次对媒体流的封装。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451CE-A8AC-4D3B-9A1F-4813FF819B3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981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451CE-A8AC-4D3B-9A1F-4813FF819B3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711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451CE-A8AC-4D3B-9A1F-4813FF819B3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341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451CE-A8AC-4D3B-9A1F-4813FF819B3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819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451CE-A8AC-4D3B-9A1F-4813FF819B3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451CE-A8AC-4D3B-9A1F-4813FF819B3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281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视频码率（</a:t>
            </a:r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Bitrate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即每秒钟编码器输出多少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Kbit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千比特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的编码后的二进制数据。如果您将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videoBitrate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kbps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那么每秒钟编码器会产生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kbit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的视频数据，这些数据如果存储成一个文件，那么文件大小就是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kbit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KB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0.1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1byte=8bit 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通常代表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br>
              <a:rPr lang="en" altLang="zh-CN" dirty="0"/>
            </a:b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1k=1024byte</a:t>
            </a:r>
            <a:br>
              <a:rPr lang="en" altLang="zh-CN" dirty="0"/>
            </a:b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1m=1024k</a:t>
            </a:r>
            <a:br>
              <a:rPr lang="en" altLang="zh-CN" dirty="0"/>
            </a:b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1g=1024m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1K/s=8kbps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帧率（</a:t>
            </a:r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FPS</a:t>
            </a:r>
            <a:r>
              <a:rPr lang="zh-CN" altLang="e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也就是每秒钟要编码多少帧画面。推荐设置为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FPS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这样既能保证画面足够流畅，又不会因为每秒帧数太多而拉低单幅画面的清晰度。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如果您对流畅度要求比较高，可以设置为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FPS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但请不要设置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以上的数值，因为电影的常规帧率也只有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FPS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指横屏或竖屏分辨率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，由于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TRTCVideoResolution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中只定义了横屏分辨率，如果您希望使用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360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640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这样的竖屏分辨率，就需要指定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resMode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TRTCVideoResolutionModePortrait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采用横屏（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Landscape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分辨率，手机采用竖屏（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Portrait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分辨率。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编码分辨率，例如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640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360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是指编码出的画面的宽（像素）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高（像素），我们在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TRTCVideoResolution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枚举定义里只定义了宽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&gt;=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高的横屏（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Landscape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分辨率，如果想要使用竖屏分辨率，需要将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resMode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设置为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Portrait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分辨率越高越好？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较高的分辨率也需要较高的码率来支撑，如果分辨率选择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1280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720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但码率却指定为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kbps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画面就会有大量的马赛克。推荐参考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分辨率码率参照表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进行设置。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帧率越高越好？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由于摄像头采集的画面是曝光阶段中所有现实物体的完整映射，所以并不是帧率越高，感官就越流畅，这一点跟游戏里的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是不一样的。恰恰相反，帧率过高，会拉低每帧画面的画质，也会减少摄像机的曝光时间，效果可能会更差。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码率越高越好？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较高的码率也需要较高的分辨率来匹配，对于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320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240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这样分辨率，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kbps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的码率就很浪费了，推荐参考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分辨率码率参照表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进行设置。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 </a:t>
            </a:r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Wi-Fi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的时候就可以设置很高的分辨率和码率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并不是说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Wi-Fi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的网速是恒定不变的，如果离无线路由器较远， 或者路由器信道被占用，可能网速还不如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b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针对这种情况，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TRTC SDK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提供了测速功能，可以在视频通话前先进行测速，根据打分值来确定网络好坏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451CE-A8AC-4D3B-9A1F-4813FF819B3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780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451CE-A8AC-4D3B-9A1F-4813FF819B3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500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  <a:t>2021/3/19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96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  <a:t>2021/3/19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79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  <a:t>2021/3/19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33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  <a:t>2021/3/19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54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  <a:t>2021/3/19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85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  <a:t>2021/3/19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25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  <a:t>2021/3/19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29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  <a:t>2021/3/19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12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  <a:t>2021/3/19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82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  <a:t>2021/3/19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3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  <a:t>2021/3/19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40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439C1-9380-4261-8626-06D21037FD93}" type="datetimeFigureOut">
              <a:rPr lang="zh-CN" altLang="en-US" smtClean="0"/>
              <a:t>2021/3/19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95DCD-43B4-443A-AEF0-1193313C1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151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2" t="37660" r="12872" b="44468"/>
          <a:stretch/>
        </p:blipFill>
        <p:spPr>
          <a:xfrm>
            <a:off x="1845012" y="2816157"/>
            <a:ext cx="9377464" cy="12256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95727" y="2149346"/>
            <a:ext cx="432701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FE</a:t>
            </a:r>
          </a:p>
          <a:p>
            <a:r>
              <a:rPr lang="en-US" altLang="zh-CN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		Live</a:t>
            </a:r>
          </a:p>
        </p:txBody>
      </p:sp>
      <p:sp>
        <p:nvSpPr>
          <p:cNvPr id="11" name="任意多边形 10"/>
          <p:cNvSpPr/>
          <p:nvPr/>
        </p:nvSpPr>
        <p:spPr>
          <a:xfrm>
            <a:off x="7348424" y="3344560"/>
            <a:ext cx="171109" cy="168879"/>
          </a:xfrm>
          <a:custGeom>
            <a:avLst/>
            <a:gdLst>
              <a:gd name="connsiteX0" fmla="*/ 68531 w 399271"/>
              <a:gd name="connsiteY0" fmla="*/ 20364 h 535930"/>
              <a:gd name="connsiteX1" fmla="*/ 68531 w 399271"/>
              <a:gd name="connsiteY1" fmla="*/ 20364 h 535930"/>
              <a:gd name="connsiteX2" fmla="*/ 58803 w 399271"/>
              <a:gd name="connsiteY2" fmla="*/ 107913 h 535930"/>
              <a:gd name="connsiteX3" fmla="*/ 39348 w 399271"/>
              <a:gd name="connsiteY3" fmla="*/ 137096 h 535930"/>
              <a:gd name="connsiteX4" fmla="*/ 29620 w 399271"/>
              <a:gd name="connsiteY4" fmla="*/ 166279 h 535930"/>
              <a:gd name="connsiteX5" fmla="*/ 19893 w 399271"/>
              <a:gd name="connsiteY5" fmla="*/ 234372 h 535930"/>
              <a:gd name="connsiteX6" fmla="*/ 10165 w 399271"/>
              <a:gd name="connsiteY6" fmla="*/ 263555 h 535930"/>
              <a:gd name="connsiteX7" fmla="*/ 437 w 399271"/>
              <a:gd name="connsiteY7" fmla="*/ 312194 h 535930"/>
              <a:gd name="connsiteX8" fmla="*/ 29620 w 399271"/>
              <a:gd name="connsiteY8" fmla="*/ 477564 h 535930"/>
              <a:gd name="connsiteX9" fmla="*/ 58803 w 399271"/>
              <a:gd name="connsiteY9" fmla="*/ 497019 h 535930"/>
              <a:gd name="connsiteX10" fmla="*/ 78258 w 399271"/>
              <a:gd name="connsiteY10" fmla="*/ 516475 h 535930"/>
              <a:gd name="connsiteX11" fmla="*/ 136624 w 399271"/>
              <a:gd name="connsiteY11" fmla="*/ 535930 h 535930"/>
              <a:gd name="connsiteX12" fmla="*/ 233901 w 399271"/>
              <a:gd name="connsiteY12" fmla="*/ 526202 h 535930"/>
              <a:gd name="connsiteX13" fmla="*/ 263084 w 399271"/>
              <a:gd name="connsiteY13" fmla="*/ 506747 h 535930"/>
              <a:gd name="connsiteX14" fmla="*/ 301995 w 399271"/>
              <a:gd name="connsiteY14" fmla="*/ 487292 h 535930"/>
              <a:gd name="connsiteX15" fmla="*/ 370088 w 399271"/>
              <a:gd name="connsiteY15" fmla="*/ 409470 h 535930"/>
              <a:gd name="connsiteX16" fmla="*/ 379816 w 399271"/>
              <a:gd name="connsiteY16" fmla="*/ 370560 h 535930"/>
              <a:gd name="connsiteX17" fmla="*/ 399271 w 399271"/>
              <a:gd name="connsiteY17" fmla="*/ 312194 h 535930"/>
              <a:gd name="connsiteX18" fmla="*/ 379816 w 399271"/>
              <a:gd name="connsiteY18" fmla="*/ 107913 h 535930"/>
              <a:gd name="connsiteX19" fmla="*/ 350633 w 399271"/>
              <a:gd name="connsiteY19" fmla="*/ 49547 h 535930"/>
              <a:gd name="connsiteX20" fmla="*/ 321450 w 399271"/>
              <a:gd name="connsiteY20" fmla="*/ 20364 h 535930"/>
              <a:gd name="connsiteX21" fmla="*/ 272812 w 399271"/>
              <a:gd name="connsiteY21" fmla="*/ 10636 h 535930"/>
              <a:gd name="connsiteX22" fmla="*/ 243629 w 399271"/>
              <a:gd name="connsiteY22" fmla="*/ 909 h 535930"/>
              <a:gd name="connsiteX23" fmla="*/ 87986 w 399271"/>
              <a:gd name="connsiteY23" fmla="*/ 30092 h 535930"/>
              <a:gd name="connsiteX24" fmla="*/ 68531 w 399271"/>
              <a:gd name="connsiteY24" fmla="*/ 20364 h 53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9271" h="535930">
                <a:moveTo>
                  <a:pt x="68531" y="20364"/>
                </a:moveTo>
                <a:lnTo>
                  <a:pt x="68531" y="20364"/>
                </a:lnTo>
                <a:cubicBezTo>
                  <a:pt x="65288" y="49547"/>
                  <a:pt x="65924" y="79427"/>
                  <a:pt x="58803" y="107913"/>
                </a:cubicBezTo>
                <a:cubicBezTo>
                  <a:pt x="55967" y="119255"/>
                  <a:pt x="44576" y="126639"/>
                  <a:pt x="39348" y="137096"/>
                </a:cubicBezTo>
                <a:cubicBezTo>
                  <a:pt x="34762" y="146267"/>
                  <a:pt x="32863" y="156551"/>
                  <a:pt x="29620" y="166279"/>
                </a:cubicBezTo>
                <a:cubicBezTo>
                  <a:pt x="26378" y="188977"/>
                  <a:pt x="24390" y="211889"/>
                  <a:pt x="19893" y="234372"/>
                </a:cubicBezTo>
                <a:cubicBezTo>
                  <a:pt x="17882" y="244427"/>
                  <a:pt x="12652" y="253607"/>
                  <a:pt x="10165" y="263555"/>
                </a:cubicBezTo>
                <a:cubicBezTo>
                  <a:pt x="6155" y="279595"/>
                  <a:pt x="3680" y="295981"/>
                  <a:pt x="437" y="312194"/>
                </a:cubicBezTo>
                <a:cubicBezTo>
                  <a:pt x="4305" y="366341"/>
                  <a:pt x="-13360" y="434584"/>
                  <a:pt x="29620" y="477564"/>
                </a:cubicBezTo>
                <a:cubicBezTo>
                  <a:pt x="37887" y="485831"/>
                  <a:pt x="49674" y="489716"/>
                  <a:pt x="58803" y="497019"/>
                </a:cubicBezTo>
                <a:cubicBezTo>
                  <a:pt x="65965" y="502748"/>
                  <a:pt x="70055" y="512373"/>
                  <a:pt x="78258" y="516475"/>
                </a:cubicBezTo>
                <a:cubicBezTo>
                  <a:pt x="96601" y="525646"/>
                  <a:pt x="136624" y="535930"/>
                  <a:pt x="136624" y="535930"/>
                </a:cubicBezTo>
                <a:cubicBezTo>
                  <a:pt x="169050" y="532687"/>
                  <a:pt x="202148" y="533530"/>
                  <a:pt x="233901" y="526202"/>
                </a:cubicBezTo>
                <a:cubicBezTo>
                  <a:pt x="245293" y="523573"/>
                  <a:pt x="252933" y="512547"/>
                  <a:pt x="263084" y="506747"/>
                </a:cubicBezTo>
                <a:cubicBezTo>
                  <a:pt x="275675" y="499553"/>
                  <a:pt x="289025" y="493777"/>
                  <a:pt x="301995" y="487292"/>
                </a:cubicBezTo>
                <a:cubicBezTo>
                  <a:pt x="358900" y="430386"/>
                  <a:pt x="337915" y="457731"/>
                  <a:pt x="370088" y="409470"/>
                </a:cubicBezTo>
                <a:cubicBezTo>
                  <a:pt x="373331" y="396500"/>
                  <a:pt x="375974" y="383365"/>
                  <a:pt x="379816" y="370560"/>
                </a:cubicBezTo>
                <a:cubicBezTo>
                  <a:pt x="385709" y="350917"/>
                  <a:pt x="399271" y="312194"/>
                  <a:pt x="399271" y="312194"/>
                </a:cubicBezTo>
                <a:cubicBezTo>
                  <a:pt x="392295" y="193597"/>
                  <a:pt x="402081" y="185837"/>
                  <a:pt x="379816" y="107913"/>
                </a:cubicBezTo>
                <a:cubicBezTo>
                  <a:pt x="372186" y="81209"/>
                  <a:pt x="369168" y="71790"/>
                  <a:pt x="350633" y="49547"/>
                </a:cubicBezTo>
                <a:cubicBezTo>
                  <a:pt x="341826" y="38979"/>
                  <a:pt x="333755" y="26516"/>
                  <a:pt x="321450" y="20364"/>
                </a:cubicBezTo>
                <a:cubicBezTo>
                  <a:pt x="306662" y="12970"/>
                  <a:pt x="288852" y="14646"/>
                  <a:pt x="272812" y="10636"/>
                </a:cubicBezTo>
                <a:cubicBezTo>
                  <a:pt x="262864" y="8149"/>
                  <a:pt x="253357" y="4151"/>
                  <a:pt x="243629" y="909"/>
                </a:cubicBezTo>
                <a:cubicBezTo>
                  <a:pt x="98279" y="11290"/>
                  <a:pt x="139625" y="-21547"/>
                  <a:pt x="87986" y="30092"/>
                </a:cubicBezTo>
                <a:lnTo>
                  <a:pt x="68531" y="20364"/>
                </a:lnTo>
                <a:close/>
              </a:path>
            </a:pathLst>
          </a:custGeom>
          <a:solidFill>
            <a:srgbClr val="8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569613" y="3244334"/>
            <a:ext cx="411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唱吧前端团队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分享者：岳帅（师弟）</a:t>
            </a:r>
          </a:p>
        </p:txBody>
      </p:sp>
    </p:spTree>
    <p:extLst>
      <p:ext uri="{BB962C8B-B14F-4D97-AF65-F5344CB8AC3E}">
        <p14:creationId xmlns:p14="http://schemas.microsoft.com/office/powerpoint/2010/main" val="227261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22651" y="691892"/>
            <a:ext cx="3877985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花生大学采用的方案</a:t>
            </a:r>
          </a:p>
        </p:txBody>
      </p:sp>
      <p:cxnSp>
        <p:nvCxnSpPr>
          <p:cNvPr id="8" name="直接连接符 7"/>
          <p:cNvCxnSpPr>
            <a:cxnSpLocks/>
          </p:cNvCxnSpPr>
          <p:nvPr/>
        </p:nvCxnSpPr>
        <p:spPr>
          <a:xfrm>
            <a:off x="2113435" y="2181096"/>
            <a:ext cx="0" cy="3713808"/>
          </a:xfrm>
          <a:prstGeom prst="line">
            <a:avLst/>
          </a:prstGeom>
          <a:ln w="12700">
            <a:solidFill>
              <a:srgbClr val="B394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214124" y="2181096"/>
            <a:ext cx="1824282" cy="499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腾讯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TRTC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方案</a:t>
            </a:r>
          </a:p>
        </p:txBody>
      </p:sp>
      <p:sp>
        <p:nvSpPr>
          <p:cNvPr id="10" name="矩形 9"/>
          <p:cNvSpPr/>
          <p:nvPr/>
        </p:nvSpPr>
        <p:spPr>
          <a:xfrm>
            <a:off x="2365056" y="2846121"/>
            <a:ext cx="5343844" cy="3048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TRTC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采用 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UDP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协议进行传输音视频数据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拉流地址 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room://</a:t>
            </a:r>
            <a:r>
              <a:rPr lang="en" altLang="zh-CN" sz="1400" dirty="0" err="1">
                <a:solidFill>
                  <a:schemeClr val="bg1">
                    <a:lumMod val="65000"/>
                  </a:schemeClr>
                </a:solidFill>
              </a:rPr>
              <a:t>cloud.tencent.com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" altLang="zh-CN" sz="1400" dirty="0" err="1">
                <a:solidFill>
                  <a:schemeClr val="bg1">
                    <a:lumMod val="65000"/>
                  </a:schemeClr>
                </a:solidFill>
              </a:rPr>
              <a:t>rtc?userid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=ac4548</a:t>
            </a:r>
          </a:p>
          <a:p>
            <a:pPr>
              <a:lnSpc>
                <a:spcPct val="200000"/>
              </a:lnSpc>
            </a:pP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25b54059ba84e5eb09949b90fe&amp;streamtype=main</a:t>
            </a:r>
          </a:p>
          <a:p>
            <a:pPr>
              <a:lnSpc>
                <a:spcPct val="200000"/>
              </a:lnSpc>
            </a:pPr>
            <a:r>
              <a:rPr lang="zh-CN" altLang="en" sz="1400" dirty="0">
                <a:solidFill>
                  <a:schemeClr val="bg1">
                    <a:lumMod val="65000"/>
                  </a:schemeClr>
                </a:solidFill>
              </a:rPr>
              <a:t>推流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地址 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room://</a:t>
            </a:r>
            <a:r>
              <a:rPr lang="en" altLang="zh-CN" sz="1400" dirty="0" err="1">
                <a:solidFill>
                  <a:schemeClr val="bg1">
                    <a:lumMod val="65000"/>
                  </a:schemeClr>
                </a:solidFill>
              </a:rPr>
              <a:t>cloud.tencent.com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" altLang="zh-CN" sz="1400" dirty="0" err="1">
                <a:solidFill>
                  <a:schemeClr val="bg1">
                    <a:lumMod val="65000"/>
                  </a:schemeClr>
                </a:solidFill>
              </a:rPr>
              <a:t>rtc?sdkappid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=1400490250</a:t>
            </a:r>
          </a:p>
          <a:p>
            <a:pPr>
              <a:lnSpc>
                <a:spcPct val="200000"/>
              </a:lnSpc>
            </a:pP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&amp;roomid=3097351689&amp;userid=&amp;</a:t>
            </a:r>
            <a:r>
              <a:rPr lang="en" altLang="zh-CN" sz="1400" dirty="0" err="1">
                <a:solidFill>
                  <a:schemeClr val="bg1">
                    <a:lumMod val="65000"/>
                  </a:schemeClr>
                </a:solidFill>
              </a:rPr>
              <a:t>usersig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=&amp;appscene=</a:t>
            </a:r>
            <a:r>
              <a:rPr lang="en" altLang="zh-CN" sz="1400" dirty="0" err="1">
                <a:solidFill>
                  <a:schemeClr val="bg1">
                    <a:lumMod val="65000"/>
                  </a:schemeClr>
                </a:solidFill>
              </a:rPr>
              <a:t>live&amp;encsmall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=0&amp;cloudenv=</a:t>
            </a:r>
            <a:r>
              <a:rPr lang="en" altLang="zh-CN" sz="1400" dirty="0" err="1">
                <a:solidFill>
                  <a:schemeClr val="bg1">
                    <a:lumMod val="65000"/>
                  </a:schemeClr>
                </a:solidFill>
              </a:rPr>
              <a:t>PRO&amp;enableBlackStream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=&amp;</a:t>
            </a:r>
            <a:r>
              <a:rPr lang="en" altLang="zh-CN" sz="1400" dirty="0" err="1">
                <a:solidFill>
                  <a:schemeClr val="bg1">
                    <a:lumMod val="65000"/>
                  </a:schemeClr>
                </a:solidFill>
              </a:rPr>
              <a:t>streamid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=&amp;</a:t>
            </a:r>
            <a:r>
              <a:rPr lang="en" altLang="zh-CN" sz="1400" dirty="0" err="1">
                <a:solidFill>
                  <a:schemeClr val="bg1">
                    <a:lumMod val="65000"/>
                  </a:schemeClr>
                </a:solidFill>
              </a:rPr>
              <a:t>userdefinerecordid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=&amp;</a:t>
            </a:r>
            <a:r>
              <a:rPr lang="en" altLang="zh-CN" sz="1400" dirty="0" err="1">
                <a:solidFill>
                  <a:schemeClr val="bg1">
                    <a:lumMod val="65000"/>
                  </a:schemeClr>
                </a:solidFill>
              </a:rPr>
              <a:t>privatemapkey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=&amp;</a:t>
            </a:r>
            <a:r>
              <a:rPr lang="en" altLang="zh-CN" sz="1400" dirty="0" err="1">
                <a:solidFill>
                  <a:schemeClr val="bg1">
                    <a:lumMod val="65000"/>
                  </a:schemeClr>
                </a:solidFill>
              </a:rPr>
              <a:t>pureaudiomode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=&amp;</a:t>
            </a:r>
            <a:r>
              <a:rPr lang="en" altLang="zh-CN" sz="1400" dirty="0" err="1">
                <a:solidFill>
                  <a:schemeClr val="bg1">
                    <a:lumMod val="65000"/>
                  </a:schemeClr>
                </a:solidFill>
              </a:rPr>
              <a:t>recvmode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=1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11174" y="0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A1082C-DECA-CD4C-90A7-FA79C579F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387" y="468131"/>
            <a:ext cx="3358356" cy="592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60414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2" t="27234" r="41356" b="38865"/>
          <a:stretch/>
        </p:blipFill>
        <p:spPr>
          <a:xfrm>
            <a:off x="5330121" y="2743598"/>
            <a:ext cx="1531757" cy="132641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51642" y="6151389"/>
            <a:ext cx="59403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  命由己造，相由心生，世间万物皆是化相，心不动，万物皆不动，心不变，万物皆不变。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75539" y="1173938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02</a:t>
            </a: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95564" y="3025230"/>
            <a:ext cx="2000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推流</a:t>
            </a:r>
            <a:r>
              <a:rPr lang="en-US" altLang="zh-CN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拉流</a:t>
            </a:r>
          </a:p>
        </p:txBody>
      </p:sp>
      <p:sp>
        <p:nvSpPr>
          <p:cNvPr id="7" name="任意多边形 6"/>
          <p:cNvSpPr/>
          <p:nvPr/>
        </p:nvSpPr>
        <p:spPr>
          <a:xfrm>
            <a:off x="6566169" y="6245156"/>
            <a:ext cx="171109" cy="168879"/>
          </a:xfrm>
          <a:custGeom>
            <a:avLst/>
            <a:gdLst>
              <a:gd name="connsiteX0" fmla="*/ 68531 w 399271"/>
              <a:gd name="connsiteY0" fmla="*/ 20364 h 535930"/>
              <a:gd name="connsiteX1" fmla="*/ 68531 w 399271"/>
              <a:gd name="connsiteY1" fmla="*/ 20364 h 535930"/>
              <a:gd name="connsiteX2" fmla="*/ 58803 w 399271"/>
              <a:gd name="connsiteY2" fmla="*/ 107913 h 535930"/>
              <a:gd name="connsiteX3" fmla="*/ 39348 w 399271"/>
              <a:gd name="connsiteY3" fmla="*/ 137096 h 535930"/>
              <a:gd name="connsiteX4" fmla="*/ 29620 w 399271"/>
              <a:gd name="connsiteY4" fmla="*/ 166279 h 535930"/>
              <a:gd name="connsiteX5" fmla="*/ 19893 w 399271"/>
              <a:gd name="connsiteY5" fmla="*/ 234372 h 535930"/>
              <a:gd name="connsiteX6" fmla="*/ 10165 w 399271"/>
              <a:gd name="connsiteY6" fmla="*/ 263555 h 535930"/>
              <a:gd name="connsiteX7" fmla="*/ 437 w 399271"/>
              <a:gd name="connsiteY7" fmla="*/ 312194 h 535930"/>
              <a:gd name="connsiteX8" fmla="*/ 29620 w 399271"/>
              <a:gd name="connsiteY8" fmla="*/ 477564 h 535930"/>
              <a:gd name="connsiteX9" fmla="*/ 58803 w 399271"/>
              <a:gd name="connsiteY9" fmla="*/ 497019 h 535930"/>
              <a:gd name="connsiteX10" fmla="*/ 78258 w 399271"/>
              <a:gd name="connsiteY10" fmla="*/ 516475 h 535930"/>
              <a:gd name="connsiteX11" fmla="*/ 136624 w 399271"/>
              <a:gd name="connsiteY11" fmla="*/ 535930 h 535930"/>
              <a:gd name="connsiteX12" fmla="*/ 233901 w 399271"/>
              <a:gd name="connsiteY12" fmla="*/ 526202 h 535930"/>
              <a:gd name="connsiteX13" fmla="*/ 263084 w 399271"/>
              <a:gd name="connsiteY13" fmla="*/ 506747 h 535930"/>
              <a:gd name="connsiteX14" fmla="*/ 301995 w 399271"/>
              <a:gd name="connsiteY14" fmla="*/ 487292 h 535930"/>
              <a:gd name="connsiteX15" fmla="*/ 370088 w 399271"/>
              <a:gd name="connsiteY15" fmla="*/ 409470 h 535930"/>
              <a:gd name="connsiteX16" fmla="*/ 379816 w 399271"/>
              <a:gd name="connsiteY16" fmla="*/ 370560 h 535930"/>
              <a:gd name="connsiteX17" fmla="*/ 399271 w 399271"/>
              <a:gd name="connsiteY17" fmla="*/ 312194 h 535930"/>
              <a:gd name="connsiteX18" fmla="*/ 379816 w 399271"/>
              <a:gd name="connsiteY18" fmla="*/ 107913 h 535930"/>
              <a:gd name="connsiteX19" fmla="*/ 350633 w 399271"/>
              <a:gd name="connsiteY19" fmla="*/ 49547 h 535930"/>
              <a:gd name="connsiteX20" fmla="*/ 321450 w 399271"/>
              <a:gd name="connsiteY20" fmla="*/ 20364 h 535930"/>
              <a:gd name="connsiteX21" fmla="*/ 272812 w 399271"/>
              <a:gd name="connsiteY21" fmla="*/ 10636 h 535930"/>
              <a:gd name="connsiteX22" fmla="*/ 243629 w 399271"/>
              <a:gd name="connsiteY22" fmla="*/ 909 h 535930"/>
              <a:gd name="connsiteX23" fmla="*/ 87986 w 399271"/>
              <a:gd name="connsiteY23" fmla="*/ 30092 h 535930"/>
              <a:gd name="connsiteX24" fmla="*/ 68531 w 399271"/>
              <a:gd name="connsiteY24" fmla="*/ 20364 h 53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9271" h="535930">
                <a:moveTo>
                  <a:pt x="68531" y="20364"/>
                </a:moveTo>
                <a:lnTo>
                  <a:pt x="68531" y="20364"/>
                </a:lnTo>
                <a:cubicBezTo>
                  <a:pt x="65288" y="49547"/>
                  <a:pt x="65924" y="79427"/>
                  <a:pt x="58803" y="107913"/>
                </a:cubicBezTo>
                <a:cubicBezTo>
                  <a:pt x="55967" y="119255"/>
                  <a:pt x="44576" y="126639"/>
                  <a:pt x="39348" y="137096"/>
                </a:cubicBezTo>
                <a:cubicBezTo>
                  <a:pt x="34762" y="146267"/>
                  <a:pt x="32863" y="156551"/>
                  <a:pt x="29620" y="166279"/>
                </a:cubicBezTo>
                <a:cubicBezTo>
                  <a:pt x="26378" y="188977"/>
                  <a:pt x="24390" y="211889"/>
                  <a:pt x="19893" y="234372"/>
                </a:cubicBezTo>
                <a:cubicBezTo>
                  <a:pt x="17882" y="244427"/>
                  <a:pt x="12652" y="253607"/>
                  <a:pt x="10165" y="263555"/>
                </a:cubicBezTo>
                <a:cubicBezTo>
                  <a:pt x="6155" y="279595"/>
                  <a:pt x="3680" y="295981"/>
                  <a:pt x="437" y="312194"/>
                </a:cubicBezTo>
                <a:cubicBezTo>
                  <a:pt x="4305" y="366341"/>
                  <a:pt x="-13360" y="434584"/>
                  <a:pt x="29620" y="477564"/>
                </a:cubicBezTo>
                <a:cubicBezTo>
                  <a:pt x="37887" y="485831"/>
                  <a:pt x="49674" y="489716"/>
                  <a:pt x="58803" y="497019"/>
                </a:cubicBezTo>
                <a:cubicBezTo>
                  <a:pt x="65965" y="502748"/>
                  <a:pt x="70055" y="512373"/>
                  <a:pt x="78258" y="516475"/>
                </a:cubicBezTo>
                <a:cubicBezTo>
                  <a:pt x="96601" y="525646"/>
                  <a:pt x="136624" y="535930"/>
                  <a:pt x="136624" y="535930"/>
                </a:cubicBezTo>
                <a:cubicBezTo>
                  <a:pt x="169050" y="532687"/>
                  <a:pt x="202148" y="533530"/>
                  <a:pt x="233901" y="526202"/>
                </a:cubicBezTo>
                <a:cubicBezTo>
                  <a:pt x="245293" y="523573"/>
                  <a:pt x="252933" y="512547"/>
                  <a:pt x="263084" y="506747"/>
                </a:cubicBezTo>
                <a:cubicBezTo>
                  <a:pt x="275675" y="499553"/>
                  <a:pt x="289025" y="493777"/>
                  <a:pt x="301995" y="487292"/>
                </a:cubicBezTo>
                <a:cubicBezTo>
                  <a:pt x="358900" y="430386"/>
                  <a:pt x="337915" y="457731"/>
                  <a:pt x="370088" y="409470"/>
                </a:cubicBezTo>
                <a:cubicBezTo>
                  <a:pt x="373331" y="396500"/>
                  <a:pt x="375974" y="383365"/>
                  <a:pt x="379816" y="370560"/>
                </a:cubicBezTo>
                <a:cubicBezTo>
                  <a:pt x="385709" y="350917"/>
                  <a:pt x="399271" y="312194"/>
                  <a:pt x="399271" y="312194"/>
                </a:cubicBezTo>
                <a:cubicBezTo>
                  <a:pt x="392295" y="193597"/>
                  <a:pt x="402081" y="185837"/>
                  <a:pt x="379816" y="107913"/>
                </a:cubicBezTo>
                <a:cubicBezTo>
                  <a:pt x="372186" y="81209"/>
                  <a:pt x="369168" y="71790"/>
                  <a:pt x="350633" y="49547"/>
                </a:cubicBezTo>
                <a:cubicBezTo>
                  <a:pt x="341826" y="38979"/>
                  <a:pt x="333755" y="26516"/>
                  <a:pt x="321450" y="20364"/>
                </a:cubicBezTo>
                <a:cubicBezTo>
                  <a:pt x="306662" y="12970"/>
                  <a:pt x="288852" y="14646"/>
                  <a:pt x="272812" y="10636"/>
                </a:cubicBezTo>
                <a:cubicBezTo>
                  <a:pt x="262864" y="8149"/>
                  <a:pt x="253357" y="4151"/>
                  <a:pt x="243629" y="909"/>
                </a:cubicBezTo>
                <a:cubicBezTo>
                  <a:pt x="98279" y="11290"/>
                  <a:pt x="139625" y="-21547"/>
                  <a:pt x="87986" y="30092"/>
                </a:cubicBezTo>
                <a:lnTo>
                  <a:pt x="68531" y="20364"/>
                </a:lnTo>
                <a:close/>
              </a:path>
            </a:pathLst>
          </a:custGeom>
          <a:solidFill>
            <a:srgbClr val="8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2702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911174" y="0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010684" y="5560979"/>
            <a:ext cx="195563" cy="1297021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977744" y="4237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推流、拉流</a:t>
            </a:r>
          </a:p>
        </p:txBody>
      </p:sp>
      <p:sp>
        <p:nvSpPr>
          <p:cNvPr id="17" name="矩形 16"/>
          <p:cNvSpPr/>
          <p:nvPr/>
        </p:nvSpPr>
        <p:spPr>
          <a:xfrm>
            <a:off x="1784563" y="1104243"/>
            <a:ext cx="86228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推流：指的是把采集阶段封包好的内容传输到服务器的过程。其实就是将现场的视频信号传到网络的过程。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8B9E5D2-8C39-D145-9332-0E21FD106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362" y="2053883"/>
            <a:ext cx="7964644" cy="365125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086B8B64-96D8-9A42-82D0-55955817713A}"/>
              </a:ext>
            </a:extLst>
          </p:cNvPr>
          <p:cNvSpPr/>
          <p:nvPr/>
        </p:nvSpPr>
        <p:spPr>
          <a:xfrm>
            <a:off x="1797028" y="1508529"/>
            <a:ext cx="86228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拉流：是指服务器已有直播内容，根据协议类型（如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RTMP</a:t>
            </a:r>
            <a:r>
              <a:rPr lang="zh-CN" altLang="en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、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RTP</a:t>
            </a:r>
            <a:r>
              <a:rPr lang="zh-CN" altLang="en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、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RTSP</a:t>
            </a:r>
            <a:r>
              <a:rPr lang="zh-CN" altLang="en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、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HTTP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等），与服务器建立连接并接收数据，进行拉取的过程。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093473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/>
      <p:bldP spid="17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4" t="22979" r="35612" b="27092"/>
          <a:stretch/>
        </p:blipFill>
        <p:spPr>
          <a:xfrm>
            <a:off x="1634836" y="1326421"/>
            <a:ext cx="522276" cy="5193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911174" y="0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57112" y="1326421"/>
            <a:ext cx="2995372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视频码率（</a:t>
            </a:r>
            <a:r>
              <a:rPr lang="en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Bitrate</a:t>
            </a:r>
            <a:r>
              <a:rPr lang="zh-CN" altLang="e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）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4" t="22979" r="35612" b="27092"/>
          <a:stretch/>
        </p:blipFill>
        <p:spPr>
          <a:xfrm>
            <a:off x="7643091" y="1326421"/>
            <a:ext cx="522276" cy="5193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65367" y="1326421"/>
            <a:ext cx="1944763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帧率（</a:t>
            </a:r>
            <a:r>
              <a:rPr lang="en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FPS</a:t>
            </a:r>
            <a:r>
              <a:rPr lang="zh-CN" altLang="e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）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4" t="22979" r="35612" b="27092"/>
          <a:stretch/>
        </p:blipFill>
        <p:spPr>
          <a:xfrm>
            <a:off x="4030273" y="3607803"/>
            <a:ext cx="522276" cy="5193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52549" y="3607803"/>
            <a:ext cx="3280385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分辨率（</a:t>
            </a:r>
            <a:r>
              <a:rPr lang="en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Resolution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926279" y="1928873"/>
            <a:ext cx="3302507" cy="8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即每秒钟编码器输出多少 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Kbit 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的编码后的二进制数据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832934" y="1928873"/>
            <a:ext cx="3647152" cy="8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也就是每秒钟要编码多少帧画面。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推荐设置为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 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FPS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21716" y="4293382"/>
            <a:ext cx="4825360" cy="8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编码分辨率，例如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640 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x 360 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是指编码出的画面的宽（像素） 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x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高（像素）</a:t>
            </a:r>
          </a:p>
        </p:txBody>
      </p:sp>
    </p:spTree>
    <p:extLst>
      <p:ext uri="{BB962C8B-B14F-4D97-AF65-F5344CB8AC3E}">
        <p14:creationId xmlns:p14="http://schemas.microsoft.com/office/powerpoint/2010/main" val="225388454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/>
      <p:bldP spid="8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4305" y="179706"/>
            <a:ext cx="5036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码率</a:t>
            </a: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分辨率参照表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876300"/>
            <a:ext cx="12192001" cy="5981700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911174" y="0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D7E847BC-FE7C-DD47-9148-B28D3B0BC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975594"/>
              </p:ext>
            </p:extLst>
          </p:nvPr>
        </p:nvGraphicFramePr>
        <p:xfrm>
          <a:off x="228600" y="1075266"/>
          <a:ext cx="5682576" cy="1934635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420644">
                  <a:extLst>
                    <a:ext uri="{9D8B030D-6E8A-4147-A177-3AD203B41FA5}">
                      <a16:colId xmlns:a16="http://schemas.microsoft.com/office/drawing/2014/main" val="540184306"/>
                    </a:ext>
                  </a:extLst>
                </a:gridCol>
                <a:gridCol w="1420644">
                  <a:extLst>
                    <a:ext uri="{9D8B030D-6E8A-4147-A177-3AD203B41FA5}">
                      <a16:colId xmlns:a16="http://schemas.microsoft.com/office/drawing/2014/main" val="4116439770"/>
                    </a:ext>
                  </a:extLst>
                </a:gridCol>
                <a:gridCol w="1420644">
                  <a:extLst>
                    <a:ext uri="{9D8B030D-6E8A-4147-A177-3AD203B41FA5}">
                      <a16:colId xmlns:a16="http://schemas.microsoft.com/office/drawing/2014/main" val="3160884715"/>
                    </a:ext>
                  </a:extLst>
                </a:gridCol>
                <a:gridCol w="1420644">
                  <a:extLst>
                    <a:ext uri="{9D8B030D-6E8A-4147-A177-3AD203B41FA5}">
                      <a16:colId xmlns:a16="http://schemas.microsoft.com/office/drawing/2014/main" val="1895874550"/>
                    </a:ext>
                  </a:extLst>
                </a:gridCol>
              </a:tblGrid>
              <a:tr h="386927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分辨率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宽高比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建议码率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高端配置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062118"/>
                  </a:ext>
                </a:extLst>
              </a:tr>
              <a:tr h="38692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120X120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1:1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80kbps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dirty="0">
                          <a:solidFill>
                            <a:schemeClr val="bg1"/>
                          </a:solidFill>
                        </a:rPr>
                        <a:t>120kbps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881107"/>
                  </a:ext>
                </a:extLst>
              </a:tr>
              <a:tr h="38692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160X160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1:1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100kbps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en" altLang="zh-CN" dirty="0">
                          <a:solidFill>
                            <a:schemeClr val="bg1"/>
                          </a:solidFill>
                        </a:rPr>
                        <a:t>0kbps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933739"/>
                  </a:ext>
                </a:extLst>
              </a:tr>
              <a:tr h="386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270X270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1:1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200kbps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en" altLang="zh-CN" dirty="0">
                          <a:solidFill>
                            <a:schemeClr val="bg1"/>
                          </a:solidFill>
                        </a:rPr>
                        <a:t>0kbps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313990"/>
                  </a:ext>
                </a:extLst>
              </a:tr>
              <a:tr h="38692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480X480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1:1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35</a:t>
                      </a:r>
                      <a:r>
                        <a:rPr lang="en" altLang="zh-CN" dirty="0">
                          <a:solidFill>
                            <a:schemeClr val="bg1"/>
                          </a:solidFill>
                        </a:rPr>
                        <a:t>0kbps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525</a:t>
                      </a:r>
                      <a:r>
                        <a:rPr lang="en" altLang="zh-CN" dirty="0">
                          <a:solidFill>
                            <a:schemeClr val="bg1"/>
                          </a:solidFill>
                        </a:rPr>
                        <a:t>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064697"/>
                  </a:ext>
                </a:extLst>
              </a:tr>
            </a:tbl>
          </a:graphicData>
        </a:graphic>
      </p:graphicFrame>
      <p:graphicFrame>
        <p:nvGraphicFramePr>
          <p:cNvPr id="15" name="表格 13">
            <a:extLst>
              <a:ext uri="{FF2B5EF4-FFF2-40B4-BE49-F238E27FC236}">
                <a16:creationId xmlns:a16="http://schemas.microsoft.com/office/drawing/2014/main" id="{1FBFD1E8-BEA9-E24D-AD79-366AC9A83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704557"/>
              </p:ext>
            </p:extLst>
          </p:nvPr>
        </p:nvGraphicFramePr>
        <p:xfrm>
          <a:off x="228598" y="3119751"/>
          <a:ext cx="5682576" cy="3482343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420644">
                  <a:extLst>
                    <a:ext uri="{9D8B030D-6E8A-4147-A177-3AD203B41FA5}">
                      <a16:colId xmlns:a16="http://schemas.microsoft.com/office/drawing/2014/main" val="540184306"/>
                    </a:ext>
                  </a:extLst>
                </a:gridCol>
                <a:gridCol w="1420644">
                  <a:extLst>
                    <a:ext uri="{9D8B030D-6E8A-4147-A177-3AD203B41FA5}">
                      <a16:colId xmlns:a16="http://schemas.microsoft.com/office/drawing/2014/main" val="4116439770"/>
                    </a:ext>
                  </a:extLst>
                </a:gridCol>
                <a:gridCol w="1420644">
                  <a:extLst>
                    <a:ext uri="{9D8B030D-6E8A-4147-A177-3AD203B41FA5}">
                      <a16:colId xmlns:a16="http://schemas.microsoft.com/office/drawing/2014/main" val="3160884715"/>
                    </a:ext>
                  </a:extLst>
                </a:gridCol>
                <a:gridCol w="1420644">
                  <a:extLst>
                    <a:ext uri="{9D8B030D-6E8A-4147-A177-3AD203B41FA5}">
                      <a16:colId xmlns:a16="http://schemas.microsoft.com/office/drawing/2014/main" val="1895874550"/>
                    </a:ext>
                  </a:extLst>
                </a:gridCol>
              </a:tblGrid>
              <a:tr h="386927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分辨率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宽高比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建议码率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高端配置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062118"/>
                  </a:ext>
                </a:extLst>
              </a:tr>
              <a:tr h="38692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160X120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4:3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100kbps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en" altLang="zh-CN" dirty="0">
                          <a:solidFill>
                            <a:schemeClr val="bg1"/>
                          </a:solidFill>
                        </a:rPr>
                        <a:t>0kbps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881107"/>
                  </a:ext>
                </a:extLst>
              </a:tr>
              <a:tr h="38692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240X180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4:3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150kbps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225</a:t>
                      </a:r>
                      <a:r>
                        <a:rPr lang="en" altLang="zh-CN" dirty="0">
                          <a:solidFill>
                            <a:schemeClr val="bg1"/>
                          </a:solidFill>
                        </a:rPr>
                        <a:t>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933739"/>
                  </a:ext>
                </a:extLst>
              </a:tr>
              <a:tr h="386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280X210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4:3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200kbps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en" altLang="zh-CN" dirty="0">
                          <a:solidFill>
                            <a:schemeClr val="bg1"/>
                          </a:solidFill>
                        </a:rPr>
                        <a:t>0kbps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313990"/>
                  </a:ext>
                </a:extLst>
              </a:tr>
              <a:tr h="38692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320X240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4:3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25</a:t>
                      </a:r>
                      <a:r>
                        <a:rPr lang="en" altLang="zh-CN" dirty="0">
                          <a:solidFill>
                            <a:schemeClr val="bg1"/>
                          </a:solidFill>
                        </a:rPr>
                        <a:t>0kbps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375</a:t>
                      </a:r>
                      <a:r>
                        <a:rPr lang="en" altLang="zh-CN" dirty="0">
                          <a:solidFill>
                            <a:schemeClr val="bg1"/>
                          </a:solidFill>
                        </a:rPr>
                        <a:t>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064697"/>
                  </a:ext>
                </a:extLst>
              </a:tr>
              <a:tr h="38692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400X300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4:3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300kbps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45</a:t>
                      </a:r>
                      <a:r>
                        <a:rPr lang="en" altLang="zh-CN" dirty="0">
                          <a:solidFill>
                            <a:schemeClr val="bg1"/>
                          </a:solidFill>
                        </a:rPr>
                        <a:t>0kbps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474867"/>
                  </a:ext>
                </a:extLst>
              </a:tr>
              <a:tr h="38692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480X360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4:3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400kbps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600</a:t>
                      </a:r>
                      <a:r>
                        <a:rPr lang="en" altLang="zh-CN" dirty="0">
                          <a:solidFill>
                            <a:schemeClr val="bg1"/>
                          </a:solidFill>
                        </a:rPr>
                        <a:t>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6310"/>
                  </a:ext>
                </a:extLst>
              </a:tr>
              <a:tr h="386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640X480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4:3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600kbps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90</a:t>
                      </a:r>
                      <a:r>
                        <a:rPr lang="en" altLang="zh-CN" dirty="0">
                          <a:solidFill>
                            <a:schemeClr val="bg1"/>
                          </a:solidFill>
                        </a:rPr>
                        <a:t>0kbps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432777"/>
                  </a:ext>
                </a:extLst>
              </a:tr>
              <a:tr h="38692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960X720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4:3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1000</a:t>
                      </a:r>
                      <a:r>
                        <a:rPr lang="en" altLang="zh-CN" dirty="0">
                          <a:solidFill>
                            <a:schemeClr val="bg1"/>
                          </a:solidFill>
                        </a:rPr>
                        <a:t>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1500</a:t>
                      </a:r>
                      <a:r>
                        <a:rPr lang="en" altLang="zh-CN" dirty="0">
                          <a:solidFill>
                            <a:schemeClr val="bg1"/>
                          </a:solidFill>
                        </a:rPr>
                        <a:t>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582901"/>
                  </a:ext>
                </a:extLst>
              </a:tr>
            </a:tbl>
          </a:graphicData>
        </a:graphic>
      </p:graphicFrame>
      <p:graphicFrame>
        <p:nvGraphicFramePr>
          <p:cNvPr id="16" name="表格 13">
            <a:extLst>
              <a:ext uri="{FF2B5EF4-FFF2-40B4-BE49-F238E27FC236}">
                <a16:creationId xmlns:a16="http://schemas.microsoft.com/office/drawing/2014/main" id="{4FF41102-4115-AA4D-89B6-C0B923977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705748"/>
              </p:ext>
            </p:extLst>
          </p:nvPr>
        </p:nvGraphicFramePr>
        <p:xfrm>
          <a:off x="6280826" y="1083732"/>
          <a:ext cx="5682576" cy="309541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420644">
                  <a:extLst>
                    <a:ext uri="{9D8B030D-6E8A-4147-A177-3AD203B41FA5}">
                      <a16:colId xmlns:a16="http://schemas.microsoft.com/office/drawing/2014/main" val="540184306"/>
                    </a:ext>
                  </a:extLst>
                </a:gridCol>
                <a:gridCol w="1420644">
                  <a:extLst>
                    <a:ext uri="{9D8B030D-6E8A-4147-A177-3AD203B41FA5}">
                      <a16:colId xmlns:a16="http://schemas.microsoft.com/office/drawing/2014/main" val="4116439770"/>
                    </a:ext>
                  </a:extLst>
                </a:gridCol>
                <a:gridCol w="1420644">
                  <a:extLst>
                    <a:ext uri="{9D8B030D-6E8A-4147-A177-3AD203B41FA5}">
                      <a16:colId xmlns:a16="http://schemas.microsoft.com/office/drawing/2014/main" val="3160884715"/>
                    </a:ext>
                  </a:extLst>
                </a:gridCol>
                <a:gridCol w="1420644">
                  <a:extLst>
                    <a:ext uri="{9D8B030D-6E8A-4147-A177-3AD203B41FA5}">
                      <a16:colId xmlns:a16="http://schemas.microsoft.com/office/drawing/2014/main" val="1895874550"/>
                    </a:ext>
                  </a:extLst>
                </a:gridCol>
              </a:tblGrid>
              <a:tr h="386927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分辨率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宽高比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建议码率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高端配置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062118"/>
                  </a:ext>
                </a:extLst>
              </a:tr>
              <a:tr h="38692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160X90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16:9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150kbps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25</a:t>
                      </a:r>
                      <a:r>
                        <a:rPr lang="en" altLang="zh-CN" dirty="0">
                          <a:solidFill>
                            <a:schemeClr val="bg1"/>
                          </a:solidFill>
                        </a:rPr>
                        <a:t>0kbps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881107"/>
                  </a:ext>
                </a:extLst>
              </a:tr>
              <a:tr h="38692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256X144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16:9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200kbps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300kbps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933739"/>
                  </a:ext>
                </a:extLst>
              </a:tr>
              <a:tr h="38692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320X180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16:9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250kbps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40</a:t>
                      </a:r>
                      <a:r>
                        <a:rPr lang="en" altLang="zh-CN" dirty="0">
                          <a:solidFill>
                            <a:schemeClr val="bg1"/>
                          </a:solidFill>
                        </a:rPr>
                        <a:t>0kbps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313990"/>
                  </a:ext>
                </a:extLst>
              </a:tr>
              <a:tr h="38692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480X270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16:9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350kbps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55</a:t>
                      </a:r>
                      <a:r>
                        <a:rPr lang="en" altLang="zh-CN" dirty="0">
                          <a:solidFill>
                            <a:schemeClr val="bg1"/>
                          </a:solidFill>
                        </a:rPr>
                        <a:t>0kbps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064697"/>
                  </a:ext>
                </a:extLst>
              </a:tr>
              <a:tr h="38692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640X360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16:9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550kbps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900</a:t>
                      </a:r>
                      <a:r>
                        <a:rPr lang="en" altLang="zh-CN" dirty="0">
                          <a:solidFill>
                            <a:schemeClr val="bg1"/>
                          </a:solidFill>
                        </a:rPr>
                        <a:t>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474867"/>
                  </a:ext>
                </a:extLst>
              </a:tr>
              <a:tr h="38692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960X540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16:9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850kbps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1300</a:t>
                      </a:r>
                      <a:r>
                        <a:rPr lang="en" altLang="zh-CN" dirty="0">
                          <a:solidFill>
                            <a:schemeClr val="bg1"/>
                          </a:solidFill>
                        </a:rPr>
                        <a:t>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6310"/>
                  </a:ext>
                </a:extLst>
              </a:tr>
              <a:tr h="38692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1280X7200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16:9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1200kbps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180</a:t>
                      </a:r>
                      <a:r>
                        <a:rPr lang="en" altLang="zh-CN" dirty="0">
                          <a:solidFill>
                            <a:schemeClr val="bg1"/>
                          </a:solidFill>
                        </a:rPr>
                        <a:t>0kbps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432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7946704"/>
      </p:ext>
    </p:extLst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2" t="27234" r="41356" b="38865"/>
          <a:stretch/>
        </p:blipFill>
        <p:spPr>
          <a:xfrm>
            <a:off x="5330121" y="2743598"/>
            <a:ext cx="1531757" cy="132641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51642" y="6151389"/>
            <a:ext cx="59403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  命由己造，相由心生，世间万物皆是化相，心不动，万物皆不动，心不变，万物皆不变。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75539" y="1173938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03</a:t>
            </a: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30551" y="3114416"/>
            <a:ext cx="930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RTC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6566169" y="6245156"/>
            <a:ext cx="171109" cy="168879"/>
          </a:xfrm>
          <a:custGeom>
            <a:avLst/>
            <a:gdLst>
              <a:gd name="connsiteX0" fmla="*/ 68531 w 399271"/>
              <a:gd name="connsiteY0" fmla="*/ 20364 h 535930"/>
              <a:gd name="connsiteX1" fmla="*/ 68531 w 399271"/>
              <a:gd name="connsiteY1" fmla="*/ 20364 h 535930"/>
              <a:gd name="connsiteX2" fmla="*/ 58803 w 399271"/>
              <a:gd name="connsiteY2" fmla="*/ 107913 h 535930"/>
              <a:gd name="connsiteX3" fmla="*/ 39348 w 399271"/>
              <a:gd name="connsiteY3" fmla="*/ 137096 h 535930"/>
              <a:gd name="connsiteX4" fmla="*/ 29620 w 399271"/>
              <a:gd name="connsiteY4" fmla="*/ 166279 h 535930"/>
              <a:gd name="connsiteX5" fmla="*/ 19893 w 399271"/>
              <a:gd name="connsiteY5" fmla="*/ 234372 h 535930"/>
              <a:gd name="connsiteX6" fmla="*/ 10165 w 399271"/>
              <a:gd name="connsiteY6" fmla="*/ 263555 h 535930"/>
              <a:gd name="connsiteX7" fmla="*/ 437 w 399271"/>
              <a:gd name="connsiteY7" fmla="*/ 312194 h 535930"/>
              <a:gd name="connsiteX8" fmla="*/ 29620 w 399271"/>
              <a:gd name="connsiteY8" fmla="*/ 477564 h 535930"/>
              <a:gd name="connsiteX9" fmla="*/ 58803 w 399271"/>
              <a:gd name="connsiteY9" fmla="*/ 497019 h 535930"/>
              <a:gd name="connsiteX10" fmla="*/ 78258 w 399271"/>
              <a:gd name="connsiteY10" fmla="*/ 516475 h 535930"/>
              <a:gd name="connsiteX11" fmla="*/ 136624 w 399271"/>
              <a:gd name="connsiteY11" fmla="*/ 535930 h 535930"/>
              <a:gd name="connsiteX12" fmla="*/ 233901 w 399271"/>
              <a:gd name="connsiteY12" fmla="*/ 526202 h 535930"/>
              <a:gd name="connsiteX13" fmla="*/ 263084 w 399271"/>
              <a:gd name="connsiteY13" fmla="*/ 506747 h 535930"/>
              <a:gd name="connsiteX14" fmla="*/ 301995 w 399271"/>
              <a:gd name="connsiteY14" fmla="*/ 487292 h 535930"/>
              <a:gd name="connsiteX15" fmla="*/ 370088 w 399271"/>
              <a:gd name="connsiteY15" fmla="*/ 409470 h 535930"/>
              <a:gd name="connsiteX16" fmla="*/ 379816 w 399271"/>
              <a:gd name="connsiteY16" fmla="*/ 370560 h 535930"/>
              <a:gd name="connsiteX17" fmla="*/ 399271 w 399271"/>
              <a:gd name="connsiteY17" fmla="*/ 312194 h 535930"/>
              <a:gd name="connsiteX18" fmla="*/ 379816 w 399271"/>
              <a:gd name="connsiteY18" fmla="*/ 107913 h 535930"/>
              <a:gd name="connsiteX19" fmla="*/ 350633 w 399271"/>
              <a:gd name="connsiteY19" fmla="*/ 49547 h 535930"/>
              <a:gd name="connsiteX20" fmla="*/ 321450 w 399271"/>
              <a:gd name="connsiteY20" fmla="*/ 20364 h 535930"/>
              <a:gd name="connsiteX21" fmla="*/ 272812 w 399271"/>
              <a:gd name="connsiteY21" fmla="*/ 10636 h 535930"/>
              <a:gd name="connsiteX22" fmla="*/ 243629 w 399271"/>
              <a:gd name="connsiteY22" fmla="*/ 909 h 535930"/>
              <a:gd name="connsiteX23" fmla="*/ 87986 w 399271"/>
              <a:gd name="connsiteY23" fmla="*/ 30092 h 535930"/>
              <a:gd name="connsiteX24" fmla="*/ 68531 w 399271"/>
              <a:gd name="connsiteY24" fmla="*/ 20364 h 53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9271" h="535930">
                <a:moveTo>
                  <a:pt x="68531" y="20364"/>
                </a:moveTo>
                <a:lnTo>
                  <a:pt x="68531" y="20364"/>
                </a:lnTo>
                <a:cubicBezTo>
                  <a:pt x="65288" y="49547"/>
                  <a:pt x="65924" y="79427"/>
                  <a:pt x="58803" y="107913"/>
                </a:cubicBezTo>
                <a:cubicBezTo>
                  <a:pt x="55967" y="119255"/>
                  <a:pt x="44576" y="126639"/>
                  <a:pt x="39348" y="137096"/>
                </a:cubicBezTo>
                <a:cubicBezTo>
                  <a:pt x="34762" y="146267"/>
                  <a:pt x="32863" y="156551"/>
                  <a:pt x="29620" y="166279"/>
                </a:cubicBezTo>
                <a:cubicBezTo>
                  <a:pt x="26378" y="188977"/>
                  <a:pt x="24390" y="211889"/>
                  <a:pt x="19893" y="234372"/>
                </a:cubicBezTo>
                <a:cubicBezTo>
                  <a:pt x="17882" y="244427"/>
                  <a:pt x="12652" y="253607"/>
                  <a:pt x="10165" y="263555"/>
                </a:cubicBezTo>
                <a:cubicBezTo>
                  <a:pt x="6155" y="279595"/>
                  <a:pt x="3680" y="295981"/>
                  <a:pt x="437" y="312194"/>
                </a:cubicBezTo>
                <a:cubicBezTo>
                  <a:pt x="4305" y="366341"/>
                  <a:pt x="-13360" y="434584"/>
                  <a:pt x="29620" y="477564"/>
                </a:cubicBezTo>
                <a:cubicBezTo>
                  <a:pt x="37887" y="485831"/>
                  <a:pt x="49674" y="489716"/>
                  <a:pt x="58803" y="497019"/>
                </a:cubicBezTo>
                <a:cubicBezTo>
                  <a:pt x="65965" y="502748"/>
                  <a:pt x="70055" y="512373"/>
                  <a:pt x="78258" y="516475"/>
                </a:cubicBezTo>
                <a:cubicBezTo>
                  <a:pt x="96601" y="525646"/>
                  <a:pt x="136624" y="535930"/>
                  <a:pt x="136624" y="535930"/>
                </a:cubicBezTo>
                <a:cubicBezTo>
                  <a:pt x="169050" y="532687"/>
                  <a:pt x="202148" y="533530"/>
                  <a:pt x="233901" y="526202"/>
                </a:cubicBezTo>
                <a:cubicBezTo>
                  <a:pt x="245293" y="523573"/>
                  <a:pt x="252933" y="512547"/>
                  <a:pt x="263084" y="506747"/>
                </a:cubicBezTo>
                <a:cubicBezTo>
                  <a:pt x="275675" y="499553"/>
                  <a:pt x="289025" y="493777"/>
                  <a:pt x="301995" y="487292"/>
                </a:cubicBezTo>
                <a:cubicBezTo>
                  <a:pt x="358900" y="430386"/>
                  <a:pt x="337915" y="457731"/>
                  <a:pt x="370088" y="409470"/>
                </a:cubicBezTo>
                <a:cubicBezTo>
                  <a:pt x="373331" y="396500"/>
                  <a:pt x="375974" y="383365"/>
                  <a:pt x="379816" y="370560"/>
                </a:cubicBezTo>
                <a:cubicBezTo>
                  <a:pt x="385709" y="350917"/>
                  <a:pt x="399271" y="312194"/>
                  <a:pt x="399271" y="312194"/>
                </a:cubicBezTo>
                <a:cubicBezTo>
                  <a:pt x="392295" y="193597"/>
                  <a:pt x="402081" y="185837"/>
                  <a:pt x="379816" y="107913"/>
                </a:cubicBezTo>
                <a:cubicBezTo>
                  <a:pt x="372186" y="81209"/>
                  <a:pt x="369168" y="71790"/>
                  <a:pt x="350633" y="49547"/>
                </a:cubicBezTo>
                <a:cubicBezTo>
                  <a:pt x="341826" y="38979"/>
                  <a:pt x="333755" y="26516"/>
                  <a:pt x="321450" y="20364"/>
                </a:cubicBezTo>
                <a:cubicBezTo>
                  <a:pt x="306662" y="12970"/>
                  <a:pt x="288852" y="14646"/>
                  <a:pt x="272812" y="10636"/>
                </a:cubicBezTo>
                <a:cubicBezTo>
                  <a:pt x="262864" y="8149"/>
                  <a:pt x="253357" y="4151"/>
                  <a:pt x="243629" y="909"/>
                </a:cubicBezTo>
                <a:cubicBezTo>
                  <a:pt x="98279" y="11290"/>
                  <a:pt x="139625" y="-21547"/>
                  <a:pt x="87986" y="30092"/>
                </a:cubicBezTo>
                <a:lnTo>
                  <a:pt x="68531" y="20364"/>
                </a:lnTo>
                <a:close/>
              </a:path>
            </a:pathLst>
          </a:custGeom>
          <a:solidFill>
            <a:srgbClr val="8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7062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11174" y="0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096000" y="2952893"/>
            <a:ext cx="6095999" cy="952213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13861" y="620852"/>
            <a:ext cx="2162002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RTC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的定义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42802" y="3055414"/>
            <a:ext cx="3350982" cy="499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指所有实时互动音视频协议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CB5E10-EA33-6D44-A079-56A5B7A78DE6}"/>
              </a:ext>
            </a:extLst>
          </p:cNvPr>
          <p:cNvSpPr txBox="1"/>
          <p:nvPr/>
        </p:nvSpPr>
        <p:spPr>
          <a:xfrm>
            <a:off x="542802" y="2462734"/>
            <a:ext cx="3447034" cy="499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000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Real-Time Communication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16E3BC-D0FE-5446-921B-8298F834D3DC}"/>
              </a:ext>
            </a:extLst>
          </p:cNvPr>
          <p:cNvSpPr txBox="1"/>
          <p:nvPr/>
        </p:nvSpPr>
        <p:spPr>
          <a:xfrm>
            <a:off x="542802" y="3711594"/>
            <a:ext cx="2920992" cy="499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延时在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400~800ms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区间</a:t>
            </a:r>
          </a:p>
        </p:txBody>
      </p:sp>
    </p:spTree>
    <p:extLst>
      <p:ext uri="{BB962C8B-B14F-4D97-AF65-F5344CB8AC3E}">
        <p14:creationId xmlns:p14="http://schemas.microsoft.com/office/powerpoint/2010/main" val="2612477445"/>
      </p:ext>
    </p:extLst>
  </p:cSld>
  <p:clrMapOvr>
    <a:masterClrMapping/>
  </p:clrMapOvr>
  <p:transition spd="slow" advTm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468" y="2252132"/>
            <a:ext cx="252709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30552" y="518031"/>
            <a:ext cx="930896" cy="584775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RTC</a:t>
            </a:r>
            <a:endParaRPr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11174" y="1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881477" y="5745858"/>
            <a:ext cx="5359942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现在在线教育、实时互动直播场景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….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7B5AE1-E91D-0E43-9F16-ACA16756D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358" y="1341940"/>
            <a:ext cx="6732928" cy="43083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844337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469" y="1806477"/>
            <a:ext cx="252709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72561" y="520867"/>
            <a:ext cx="2646878" cy="584775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直播质量评估</a:t>
            </a:r>
          </a:p>
        </p:txBody>
      </p:sp>
      <p:sp>
        <p:nvSpPr>
          <p:cNvPr id="7" name="矩形 6"/>
          <p:cNvSpPr/>
          <p:nvPr/>
        </p:nvSpPr>
        <p:spPr>
          <a:xfrm>
            <a:off x="5911174" y="1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371805" y="5545644"/>
            <a:ext cx="8204472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latency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延时，第二个是</a:t>
            </a:r>
            <a:r>
              <a:rPr lang="e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Scale</a:t>
            </a:r>
            <a:r>
              <a:rPr lang="zh-CN" altLang="e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就是同时上课的人数，第三个是质量</a:t>
            </a:r>
          </a:p>
        </p:txBody>
      </p:sp>
      <p:sp>
        <p:nvSpPr>
          <p:cNvPr id="3" name="三角形 2">
            <a:extLst>
              <a:ext uri="{FF2B5EF4-FFF2-40B4-BE49-F238E27FC236}">
                <a16:creationId xmlns:a16="http://schemas.microsoft.com/office/drawing/2014/main" id="{933A6759-8573-BE46-91D1-5160C72DBBED}"/>
              </a:ext>
            </a:extLst>
          </p:cNvPr>
          <p:cNvSpPr/>
          <p:nvPr/>
        </p:nvSpPr>
        <p:spPr>
          <a:xfrm>
            <a:off x="4324350" y="2078682"/>
            <a:ext cx="3543300" cy="2311400"/>
          </a:xfrm>
          <a:prstGeom prst="triangl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60260D-5330-DB4C-90F1-260C3EEDF857}"/>
              </a:ext>
            </a:extLst>
          </p:cNvPr>
          <p:cNvSpPr/>
          <p:nvPr/>
        </p:nvSpPr>
        <p:spPr>
          <a:xfrm>
            <a:off x="5666138" y="1640016"/>
            <a:ext cx="904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21212"/>
                </a:solidFill>
                <a:latin typeface="-apple-system"/>
              </a:rPr>
              <a:t>Latency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0C39E5-6131-754A-A9CF-B65F52D629C1}"/>
              </a:ext>
            </a:extLst>
          </p:cNvPr>
          <p:cNvSpPr/>
          <p:nvPr/>
        </p:nvSpPr>
        <p:spPr>
          <a:xfrm>
            <a:off x="3416029" y="4205416"/>
            <a:ext cx="665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21212"/>
                </a:solidFill>
                <a:latin typeface="-apple-system"/>
              </a:rPr>
              <a:t>Scale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1C6C58D-705A-8645-B6AC-791A6170C7B2}"/>
              </a:ext>
            </a:extLst>
          </p:cNvPr>
          <p:cNvSpPr/>
          <p:nvPr/>
        </p:nvSpPr>
        <p:spPr>
          <a:xfrm>
            <a:off x="8110724" y="4205416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21212"/>
                </a:solidFill>
                <a:latin typeface="-apple-system"/>
              </a:rPr>
              <a:t>Qua</a:t>
            </a:r>
            <a:r>
              <a:rPr lang="en-US" altLang="zh-CN" dirty="0" err="1">
                <a:solidFill>
                  <a:srgbClr val="121212"/>
                </a:solidFill>
                <a:latin typeface="-apple-system"/>
              </a:rPr>
              <a:t>lity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9442804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72561" y="520867"/>
            <a:ext cx="2646878" cy="584775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直播质量评估</a:t>
            </a:r>
          </a:p>
        </p:txBody>
      </p:sp>
      <p:sp>
        <p:nvSpPr>
          <p:cNvPr id="7" name="矩形 6"/>
          <p:cNvSpPr/>
          <p:nvPr/>
        </p:nvSpPr>
        <p:spPr>
          <a:xfrm>
            <a:off x="5911174" y="1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8E077D2-11C4-334C-BED6-7E158E3945C1}"/>
              </a:ext>
            </a:extLst>
          </p:cNvPr>
          <p:cNvGrpSpPr/>
          <p:nvPr/>
        </p:nvGrpSpPr>
        <p:grpSpPr>
          <a:xfrm>
            <a:off x="726600" y="1961634"/>
            <a:ext cx="5554226" cy="2934732"/>
            <a:chOff x="3416029" y="1640016"/>
            <a:chExt cx="5554226" cy="2934732"/>
          </a:xfrm>
        </p:grpSpPr>
        <p:sp>
          <p:nvSpPr>
            <p:cNvPr id="3" name="三角形 2">
              <a:extLst>
                <a:ext uri="{FF2B5EF4-FFF2-40B4-BE49-F238E27FC236}">
                  <a16:creationId xmlns:a16="http://schemas.microsoft.com/office/drawing/2014/main" id="{933A6759-8573-BE46-91D1-5160C72DBBED}"/>
                </a:ext>
              </a:extLst>
            </p:cNvPr>
            <p:cNvSpPr/>
            <p:nvPr/>
          </p:nvSpPr>
          <p:spPr>
            <a:xfrm>
              <a:off x="4324350" y="2078682"/>
              <a:ext cx="3543300" cy="2311400"/>
            </a:xfrm>
            <a:prstGeom prst="triangl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B60260D-5330-DB4C-90F1-260C3EEDF857}"/>
                </a:ext>
              </a:extLst>
            </p:cNvPr>
            <p:cNvSpPr/>
            <p:nvPr/>
          </p:nvSpPr>
          <p:spPr>
            <a:xfrm>
              <a:off x="5666138" y="1640016"/>
              <a:ext cx="9046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dirty="0">
                  <a:solidFill>
                    <a:srgbClr val="121212"/>
                  </a:solidFill>
                  <a:latin typeface="-apple-system"/>
                </a:rPr>
                <a:t>Latency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0C39E5-6131-754A-A9CF-B65F52D629C1}"/>
                </a:ext>
              </a:extLst>
            </p:cNvPr>
            <p:cNvSpPr/>
            <p:nvPr/>
          </p:nvSpPr>
          <p:spPr>
            <a:xfrm>
              <a:off x="3416029" y="4205416"/>
              <a:ext cx="6652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dirty="0">
                  <a:solidFill>
                    <a:srgbClr val="121212"/>
                  </a:solidFill>
                  <a:latin typeface="-apple-system"/>
                </a:rPr>
                <a:t>Scale</a:t>
              </a:r>
              <a:endParaRPr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1C6C58D-705A-8645-B6AC-791A6170C7B2}"/>
                </a:ext>
              </a:extLst>
            </p:cNvPr>
            <p:cNvSpPr/>
            <p:nvPr/>
          </p:nvSpPr>
          <p:spPr>
            <a:xfrm>
              <a:off x="8110724" y="4205416"/>
              <a:ext cx="8595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dirty="0">
                  <a:solidFill>
                    <a:srgbClr val="121212"/>
                  </a:solidFill>
                  <a:latin typeface="-apple-system"/>
                </a:rPr>
                <a:t>Qua</a:t>
              </a:r>
              <a:r>
                <a:rPr lang="en-US" altLang="zh-CN" dirty="0" err="1">
                  <a:solidFill>
                    <a:srgbClr val="121212"/>
                  </a:solidFill>
                  <a:latin typeface="-apple-system"/>
                </a:rPr>
                <a:t>lity</a:t>
              </a:r>
              <a:endParaRPr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5A89778-1714-9843-8F2C-25E96AB41DC5}"/>
              </a:ext>
            </a:extLst>
          </p:cNvPr>
          <p:cNvGrpSpPr/>
          <p:nvPr/>
        </p:nvGrpSpPr>
        <p:grpSpPr>
          <a:xfrm>
            <a:off x="6280826" y="1961634"/>
            <a:ext cx="5554226" cy="2934732"/>
            <a:chOff x="3416029" y="1640016"/>
            <a:chExt cx="5554226" cy="2934732"/>
          </a:xfrm>
        </p:grpSpPr>
        <p:sp>
          <p:nvSpPr>
            <p:cNvPr id="13" name="三角形 12">
              <a:extLst>
                <a:ext uri="{FF2B5EF4-FFF2-40B4-BE49-F238E27FC236}">
                  <a16:creationId xmlns:a16="http://schemas.microsoft.com/office/drawing/2014/main" id="{F1B2C8C2-4C76-BB4B-991C-0EA4F156454E}"/>
                </a:ext>
              </a:extLst>
            </p:cNvPr>
            <p:cNvSpPr/>
            <p:nvPr/>
          </p:nvSpPr>
          <p:spPr>
            <a:xfrm>
              <a:off x="4324350" y="2078682"/>
              <a:ext cx="3543300" cy="2311400"/>
            </a:xfrm>
            <a:prstGeom prst="triangl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100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BD53806-1F2C-0C44-A08D-B29483FD53A6}"/>
                </a:ext>
              </a:extLst>
            </p:cNvPr>
            <p:cNvSpPr/>
            <p:nvPr/>
          </p:nvSpPr>
          <p:spPr>
            <a:xfrm>
              <a:off x="5666138" y="1640016"/>
              <a:ext cx="9046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dirty="0">
                  <a:solidFill>
                    <a:srgbClr val="121212"/>
                  </a:solidFill>
                  <a:latin typeface="-apple-system"/>
                </a:rPr>
                <a:t>Latency</a:t>
              </a:r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32E7AAB-9034-3049-B978-6F0BB7786F77}"/>
                </a:ext>
              </a:extLst>
            </p:cNvPr>
            <p:cNvSpPr/>
            <p:nvPr/>
          </p:nvSpPr>
          <p:spPr>
            <a:xfrm>
              <a:off x="3416029" y="4205416"/>
              <a:ext cx="6652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dirty="0">
                  <a:solidFill>
                    <a:srgbClr val="121212"/>
                  </a:solidFill>
                  <a:latin typeface="-apple-system"/>
                </a:rPr>
                <a:t>Scale</a:t>
              </a:r>
              <a:endParaRPr lang="zh-CN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BC57E01-45E1-1940-B20F-0DE7328E3D32}"/>
                </a:ext>
              </a:extLst>
            </p:cNvPr>
            <p:cNvSpPr/>
            <p:nvPr/>
          </p:nvSpPr>
          <p:spPr>
            <a:xfrm>
              <a:off x="8110724" y="4205416"/>
              <a:ext cx="8595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dirty="0">
                  <a:solidFill>
                    <a:srgbClr val="121212"/>
                  </a:solidFill>
                  <a:latin typeface="-apple-system"/>
                </a:rPr>
                <a:t>Qua</a:t>
              </a:r>
              <a:r>
                <a:rPr lang="en-US" altLang="zh-CN" dirty="0" err="1">
                  <a:solidFill>
                    <a:srgbClr val="121212"/>
                  </a:solidFill>
                  <a:latin typeface="-apple-system"/>
                </a:rPr>
                <a:t>lity</a:t>
              </a:r>
              <a:endParaRPr lang="zh-CN" altLang="en-US" dirty="0"/>
            </a:p>
          </p:txBody>
        </p:sp>
      </p:grpSp>
      <p:sp>
        <p:nvSpPr>
          <p:cNvPr id="17" name="三角形 16">
            <a:extLst>
              <a:ext uri="{FF2B5EF4-FFF2-40B4-BE49-F238E27FC236}">
                <a16:creationId xmlns:a16="http://schemas.microsoft.com/office/drawing/2014/main" id="{9AFAF49D-AEBF-5A4D-BE1C-E7EA9D6229C5}"/>
              </a:ext>
            </a:extLst>
          </p:cNvPr>
          <p:cNvSpPr/>
          <p:nvPr/>
        </p:nvSpPr>
        <p:spPr>
          <a:xfrm>
            <a:off x="1981889" y="3625624"/>
            <a:ext cx="2790672" cy="926810"/>
          </a:xfrm>
          <a:prstGeom prst="triangle">
            <a:avLst>
              <a:gd name="adj" fmla="val 509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三角形 18">
            <a:extLst>
              <a:ext uri="{FF2B5EF4-FFF2-40B4-BE49-F238E27FC236}">
                <a16:creationId xmlns:a16="http://schemas.microsoft.com/office/drawing/2014/main" id="{7F04927E-F11D-7A4B-A0FA-05C91BBDDEEA}"/>
              </a:ext>
            </a:extLst>
          </p:cNvPr>
          <p:cNvSpPr/>
          <p:nvPr/>
        </p:nvSpPr>
        <p:spPr>
          <a:xfrm>
            <a:off x="7455036" y="2647928"/>
            <a:ext cx="3056404" cy="1969112"/>
          </a:xfrm>
          <a:prstGeom prst="triangle">
            <a:avLst>
              <a:gd name="adj" fmla="val 486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6779614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1" t="28085" r="42235" b="39574"/>
          <a:stretch/>
        </p:blipFill>
        <p:spPr>
          <a:xfrm>
            <a:off x="5502611" y="1183076"/>
            <a:ext cx="1147865" cy="1234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40927" y="1172916"/>
            <a:ext cx="2184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目录</a:t>
            </a:r>
            <a:endParaRPr lang="en-US" altLang="zh-CN" sz="72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57089" y="3436327"/>
            <a:ext cx="1620957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直播方案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106416" y="3436327"/>
            <a:ext cx="1774845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推流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拉流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551903" y="3436327"/>
            <a:ext cx="1620957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直播连麦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678715" y="2788164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1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44741" y="2788164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2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10767" y="2788164"/>
            <a:ext cx="314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3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184982" y="2788164"/>
            <a:ext cx="314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4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1822D9-DAD0-FC43-96CC-3586F2F72660}"/>
              </a:ext>
            </a:extLst>
          </p:cNvPr>
          <p:cNvSpPr txBox="1"/>
          <p:nvPr/>
        </p:nvSpPr>
        <p:spPr>
          <a:xfrm>
            <a:off x="6399552" y="3438093"/>
            <a:ext cx="1555106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RTC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应用</a:t>
            </a:r>
          </a:p>
        </p:txBody>
      </p:sp>
    </p:spTree>
    <p:extLst>
      <p:ext uri="{BB962C8B-B14F-4D97-AF65-F5344CB8AC3E}">
        <p14:creationId xmlns:p14="http://schemas.microsoft.com/office/powerpoint/2010/main" val="31433855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/>
      <p:bldP spid="8" grpId="0"/>
      <p:bldP spid="9" grpId="0"/>
      <p:bldP spid="10" grpId="0"/>
      <p:bldP spid="11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2" t="27234" r="41356" b="38865"/>
          <a:stretch/>
        </p:blipFill>
        <p:spPr>
          <a:xfrm>
            <a:off x="5330121" y="2743598"/>
            <a:ext cx="1531757" cy="132641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51642" y="6151389"/>
            <a:ext cx="59403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  命由己造，相由心生，世间万物皆是化相，心不动，万物皆不动，心不变，万物皆不变。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75539" y="1173938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04</a:t>
            </a: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82928" y="311441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直播连麦</a:t>
            </a:r>
          </a:p>
        </p:txBody>
      </p:sp>
      <p:sp>
        <p:nvSpPr>
          <p:cNvPr id="7" name="任意多边形 6"/>
          <p:cNvSpPr/>
          <p:nvPr/>
        </p:nvSpPr>
        <p:spPr>
          <a:xfrm>
            <a:off x="6566169" y="6245156"/>
            <a:ext cx="171109" cy="168879"/>
          </a:xfrm>
          <a:custGeom>
            <a:avLst/>
            <a:gdLst>
              <a:gd name="connsiteX0" fmla="*/ 68531 w 399271"/>
              <a:gd name="connsiteY0" fmla="*/ 20364 h 535930"/>
              <a:gd name="connsiteX1" fmla="*/ 68531 w 399271"/>
              <a:gd name="connsiteY1" fmla="*/ 20364 h 535930"/>
              <a:gd name="connsiteX2" fmla="*/ 58803 w 399271"/>
              <a:gd name="connsiteY2" fmla="*/ 107913 h 535930"/>
              <a:gd name="connsiteX3" fmla="*/ 39348 w 399271"/>
              <a:gd name="connsiteY3" fmla="*/ 137096 h 535930"/>
              <a:gd name="connsiteX4" fmla="*/ 29620 w 399271"/>
              <a:gd name="connsiteY4" fmla="*/ 166279 h 535930"/>
              <a:gd name="connsiteX5" fmla="*/ 19893 w 399271"/>
              <a:gd name="connsiteY5" fmla="*/ 234372 h 535930"/>
              <a:gd name="connsiteX6" fmla="*/ 10165 w 399271"/>
              <a:gd name="connsiteY6" fmla="*/ 263555 h 535930"/>
              <a:gd name="connsiteX7" fmla="*/ 437 w 399271"/>
              <a:gd name="connsiteY7" fmla="*/ 312194 h 535930"/>
              <a:gd name="connsiteX8" fmla="*/ 29620 w 399271"/>
              <a:gd name="connsiteY8" fmla="*/ 477564 h 535930"/>
              <a:gd name="connsiteX9" fmla="*/ 58803 w 399271"/>
              <a:gd name="connsiteY9" fmla="*/ 497019 h 535930"/>
              <a:gd name="connsiteX10" fmla="*/ 78258 w 399271"/>
              <a:gd name="connsiteY10" fmla="*/ 516475 h 535930"/>
              <a:gd name="connsiteX11" fmla="*/ 136624 w 399271"/>
              <a:gd name="connsiteY11" fmla="*/ 535930 h 535930"/>
              <a:gd name="connsiteX12" fmla="*/ 233901 w 399271"/>
              <a:gd name="connsiteY12" fmla="*/ 526202 h 535930"/>
              <a:gd name="connsiteX13" fmla="*/ 263084 w 399271"/>
              <a:gd name="connsiteY13" fmla="*/ 506747 h 535930"/>
              <a:gd name="connsiteX14" fmla="*/ 301995 w 399271"/>
              <a:gd name="connsiteY14" fmla="*/ 487292 h 535930"/>
              <a:gd name="connsiteX15" fmla="*/ 370088 w 399271"/>
              <a:gd name="connsiteY15" fmla="*/ 409470 h 535930"/>
              <a:gd name="connsiteX16" fmla="*/ 379816 w 399271"/>
              <a:gd name="connsiteY16" fmla="*/ 370560 h 535930"/>
              <a:gd name="connsiteX17" fmla="*/ 399271 w 399271"/>
              <a:gd name="connsiteY17" fmla="*/ 312194 h 535930"/>
              <a:gd name="connsiteX18" fmla="*/ 379816 w 399271"/>
              <a:gd name="connsiteY18" fmla="*/ 107913 h 535930"/>
              <a:gd name="connsiteX19" fmla="*/ 350633 w 399271"/>
              <a:gd name="connsiteY19" fmla="*/ 49547 h 535930"/>
              <a:gd name="connsiteX20" fmla="*/ 321450 w 399271"/>
              <a:gd name="connsiteY20" fmla="*/ 20364 h 535930"/>
              <a:gd name="connsiteX21" fmla="*/ 272812 w 399271"/>
              <a:gd name="connsiteY21" fmla="*/ 10636 h 535930"/>
              <a:gd name="connsiteX22" fmla="*/ 243629 w 399271"/>
              <a:gd name="connsiteY22" fmla="*/ 909 h 535930"/>
              <a:gd name="connsiteX23" fmla="*/ 87986 w 399271"/>
              <a:gd name="connsiteY23" fmla="*/ 30092 h 535930"/>
              <a:gd name="connsiteX24" fmla="*/ 68531 w 399271"/>
              <a:gd name="connsiteY24" fmla="*/ 20364 h 53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9271" h="535930">
                <a:moveTo>
                  <a:pt x="68531" y="20364"/>
                </a:moveTo>
                <a:lnTo>
                  <a:pt x="68531" y="20364"/>
                </a:lnTo>
                <a:cubicBezTo>
                  <a:pt x="65288" y="49547"/>
                  <a:pt x="65924" y="79427"/>
                  <a:pt x="58803" y="107913"/>
                </a:cubicBezTo>
                <a:cubicBezTo>
                  <a:pt x="55967" y="119255"/>
                  <a:pt x="44576" y="126639"/>
                  <a:pt x="39348" y="137096"/>
                </a:cubicBezTo>
                <a:cubicBezTo>
                  <a:pt x="34762" y="146267"/>
                  <a:pt x="32863" y="156551"/>
                  <a:pt x="29620" y="166279"/>
                </a:cubicBezTo>
                <a:cubicBezTo>
                  <a:pt x="26378" y="188977"/>
                  <a:pt x="24390" y="211889"/>
                  <a:pt x="19893" y="234372"/>
                </a:cubicBezTo>
                <a:cubicBezTo>
                  <a:pt x="17882" y="244427"/>
                  <a:pt x="12652" y="253607"/>
                  <a:pt x="10165" y="263555"/>
                </a:cubicBezTo>
                <a:cubicBezTo>
                  <a:pt x="6155" y="279595"/>
                  <a:pt x="3680" y="295981"/>
                  <a:pt x="437" y="312194"/>
                </a:cubicBezTo>
                <a:cubicBezTo>
                  <a:pt x="4305" y="366341"/>
                  <a:pt x="-13360" y="434584"/>
                  <a:pt x="29620" y="477564"/>
                </a:cubicBezTo>
                <a:cubicBezTo>
                  <a:pt x="37887" y="485831"/>
                  <a:pt x="49674" y="489716"/>
                  <a:pt x="58803" y="497019"/>
                </a:cubicBezTo>
                <a:cubicBezTo>
                  <a:pt x="65965" y="502748"/>
                  <a:pt x="70055" y="512373"/>
                  <a:pt x="78258" y="516475"/>
                </a:cubicBezTo>
                <a:cubicBezTo>
                  <a:pt x="96601" y="525646"/>
                  <a:pt x="136624" y="535930"/>
                  <a:pt x="136624" y="535930"/>
                </a:cubicBezTo>
                <a:cubicBezTo>
                  <a:pt x="169050" y="532687"/>
                  <a:pt x="202148" y="533530"/>
                  <a:pt x="233901" y="526202"/>
                </a:cubicBezTo>
                <a:cubicBezTo>
                  <a:pt x="245293" y="523573"/>
                  <a:pt x="252933" y="512547"/>
                  <a:pt x="263084" y="506747"/>
                </a:cubicBezTo>
                <a:cubicBezTo>
                  <a:pt x="275675" y="499553"/>
                  <a:pt x="289025" y="493777"/>
                  <a:pt x="301995" y="487292"/>
                </a:cubicBezTo>
                <a:cubicBezTo>
                  <a:pt x="358900" y="430386"/>
                  <a:pt x="337915" y="457731"/>
                  <a:pt x="370088" y="409470"/>
                </a:cubicBezTo>
                <a:cubicBezTo>
                  <a:pt x="373331" y="396500"/>
                  <a:pt x="375974" y="383365"/>
                  <a:pt x="379816" y="370560"/>
                </a:cubicBezTo>
                <a:cubicBezTo>
                  <a:pt x="385709" y="350917"/>
                  <a:pt x="399271" y="312194"/>
                  <a:pt x="399271" y="312194"/>
                </a:cubicBezTo>
                <a:cubicBezTo>
                  <a:pt x="392295" y="193597"/>
                  <a:pt x="402081" y="185837"/>
                  <a:pt x="379816" y="107913"/>
                </a:cubicBezTo>
                <a:cubicBezTo>
                  <a:pt x="372186" y="81209"/>
                  <a:pt x="369168" y="71790"/>
                  <a:pt x="350633" y="49547"/>
                </a:cubicBezTo>
                <a:cubicBezTo>
                  <a:pt x="341826" y="38979"/>
                  <a:pt x="333755" y="26516"/>
                  <a:pt x="321450" y="20364"/>
                </a:cubicBezTo>
                <a:cubicBezTo>
                  <a:pt x="306662" y="12970"/>
                  <a:pt x="288852" y="14646"/>
                  <a:pt x="272812" y="10636"/>
                </a:cubicBezTo>
                <a:cubicBezTo>
                  <a:pt x="262864" y="8149"/>
                  <a:pt x="253357" y="4151"/>
                  <a:pt x="243629" y="909"/>
                </a:cubicBezTo>
                <a:cubicBezTo>
                  <a:pt x="98279" y="11290"/>
                  <a:pt x="139625" y="-21547"/>
                  <a:pt x="87986" y="30092"/>
                </a:cubicBezTo>
                <a:lnTo>
                  <a:pt x="68531" y="20364"/>
                </a:lnTo>
                <a:close/>
              </a:path>
            </a:pathLst>
          </a:custGeom>
          <a:solidFill>
            <a:srgbClr val="8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57199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11174" y="-3615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305269" y="2706003"/>
            <a:ext cx="1415772" cy="83099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连麦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5" t="14950" r="10454" b="31043"/>
          <a:stretch/>
        </p:blipFill>
        <p:spPr>
          <a:xfrm rot="5106185">
            <a:off x="3388144" y="2422975"/>
            <a:ext cx="5450388" cy="20120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20382" y="1711676"/>
            <a:ext cx="1415772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开启连麦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120382" y="2928942"/>
            <a:ext cx="1415772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申请连麦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120383" y="4146208"/>
            <a:ext cx="1415772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结束连麦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120383" y="5363474"/>
            <a:ext cx="1415772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关闭连麦</a:t>
            </a:r>
          </a:p>
        </p:txBody>
      </p:sp>
    </p:spTree>
    <p:extLst>
      <p:ext uri="{BB962C8B-B14F-4D97-AF65-F5344CB8AC3E}">
        <p14:creationId xmlns:p14="http://schemas.microsoft.com/office/powerpoint/2010/main" val="403580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  <p:bldP spid="6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11174" y="0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17485" y="1332952"/>
            <a:ext cx="223170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连麦流程图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" t="33616" r="1397" b="8085"/>
          <a:stretch/>
        </p:blipFill>
        <p:spPr>
          <a:xfrm rot="16200000">
            <a:off x="9754236" y="5139125"/>
            <a:ext cx="2297382" cy="114036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9FD4A31-DA05-0348-BC94-CAB889150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91" y="636307"/>
            <a:ext cx="4997450" cy="55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16332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42907" y="2906831"/>
            <a:ext cx="2974109" cy="4107168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911174" y="0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030281" y="2906831"/>
            <a:ext cx="2974109" cy="4107168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4EB257D-4D52-544C-A9CA-11B3D1A7D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529" y="801666"/>
            <a:ext cx="2364601" cy="525466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C20BC47-CE6E-D649-9418-46125432F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150" y="801668"/>
            <a:ext cx="2364600" cy="525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3715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2" t="37660" r="12872" b="44468"/>
          <a:stretch/>
        </p:blipFill>
        <p:spPr>
          <a:xfrm>
            <a:off x="1845012" y="2816157"/>
            <a:ext cx="9377464" cy="12256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44747" y="1801333"/>
            <a:ext cx="510909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600" dirty="0">
                <a:solidFill>
                  <a:prstClr val="black">
                    <a:lumMod val="50000"/>
                    <a:lumOff val="50000"/>
                  </a:prst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谢谢 </a:t>
            </a:r>
            <a:endParaRPr lang="en-US" altLang="zh-CN" sz="9600" dirty="0">
              <a:solidFill>
                <a:prstClr val="black">
                  <a:lumMod val="50000"/>
                  <a:lumOff val="50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dirty="0">
                <a:solidFill>
                  <a:prstClr val="black">
                    <a:lumMod val="50000"/>
                    <a:lumOff val="50000"/>
                  </a:prst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9600" dirty="0">
                <a:solidFill>
                  <a:prstClr val="black">
                    <a:lumMod val="50000"/>
                    <a:lumOff val="50000"/>
                  </a:prst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观看</a:t>
            </a:r>
            <a:endParaRPr kumimoji="0" lang="en-US" altLang="zh-CN" sz="9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277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9000">
        <p15:prstTrans prst="airplane"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2" t="27234" r="41356" b="38865"/>
          <a:stretch/>
        </p:blipFill>
        <p:spPr>
          <a:xfrm>
            <a:off x="5330121" y="2743598"/>
            <a:ext cx="1531757" cy="132641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51642" y="6151389"/>
            <a:ext cx="59403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   命由己造，相由心生，世间万物皆是化相，心不动，万物皆不动，心不变，万物皆不变。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75539" y="1173938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01</a:t>
            </a:r>
            <a:endParaRPr lang="zh-CN" altLang="en-US" sz="96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39921" y="298713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直播方案</a:t>
            </a:r>
          </a:p>
        </p:txBody>
      </p:sp>
      <p:sp>
        <p:nvSpPr>
          <p:cNvPr id="7" name="任意多边形 6"/>
          <p:cNvSpPr/>
          <p:nvPr/>
        </p:nvSpPr>
        <p:spPr>
          <a:xfrm>
            <a:off x="6566169" y="6245156"/>
            <a:ext cx="171109" cy="168879"/>
          </a:xfrm>
          <a:custGeom>
            <a:avLst/>
            <a:gdLst>
              <a:gd name="connsiteX0" fmla="*/ 68531 w 399271"/>
              <a:gd name="connsiteY0" fmla="*/ 20364 h 535930"/>
              <a:gd name="connsiteX1" fmla="*/ 68531 w 399271"/>
              <a:gd name="connsiteY1" fmla="*/ 20364 h 535930"/>
              <a:gd name="connsiteX2" fmla="*/ 58803 w 399271"/>
              <a:gd name="connsiteY2" fmla="*/ 107913 h 535930"/>
              <a:gd name="connsiteX3" fmla="*/ 39348 w 399271"/>
              <a:gd name="connsiteY3" fmla="*/ 137096 h 535930"/>
              <a:gd name="connsiteX4" fmla="*/ 29620 w 399271"/>
              <a:gd name="connsiteY4" fmla="*/ 166279 h 535930"/>
              <a:gd name="connsiteX5" fmla="*/ 19893 w 399271"/>
              <a:gd name="connsiteY5" fmla="*/ 234372 h 535930"/>
              <a:gd name="connsiteX6" fmla="*/ 10165 w 399271"/>
              <a:gd name="connsiteY6" fmla="*/ 263555 h 535930"/>
              <a:gd name="connsiteX7" fmla="*/ 437 w 399271"/>
              <a:gd name="connsiteY7" fmla="*/ 312194 h 535930"/>
              <a:gd name="connsiteX8" fmla="*/ 29620 w 399271"/>
              <a:gd name="connsiteY8" fmla="*/ 477564 h 535930"/>
              <a:gd name="connsiteX9" fmla="*/ 58803 w 399271"/>
              <a:gd name="connsiteY9" fmla="*/ 497019 h 535930"/>
              <a:gd name="connsiteX10" fmla="*/ 78258 w 399271"/>
              <a:gd name="connsiteY10" fmla="*/ 516475 h 535930"/>
              <a:gd name="connsiteX11" fmla="*/ 136624 w 399271"/>
              <a:gd name="connsiteY11" fmla="*/ 535930 h 535930"/>
              <a:gd name="connsiteX12" fmla="*/ 233901 w 399271"/>
              <a:gd name="connsiteY12" fmla="*/ 526202 h 535930"/>
              <a:gd name="connsiteX13" fmla="*/ 263084 w 399271"/>
              <a:gd name="connsiteY13" fmla="*/ 506747 h 535930"/>
              <a:gd name="connsiteX14" fmla="*/ 301995 w 399271"/>
              <a:gd name="connsiteY14" fmla="*/ 487292 h 535930"/>
              <a:gd name="connsiteX15" fmla="*/ 370088 w 399271"/>
              <a:gd name="connsiteY15" fmla="*/ 409470 h 535930"/>
              <a:gd name="connsiteX16" fmla="*/ 379816 w 399271"/>
              <a:gd name="connsiteY16" fmla="*/ 370560 h 535930"/>
              <a:gd name="connsiteX17" fmla="*/ 399271 w 399271"/>
              <a:gd name="connsiteY17" fmla="*/ 312194 h 535930"/>
              <a:gd name="connsiteX18" fmla="*/ 379816 w 399271"/>
              <a:gd name="connsiteY18" fmla="*/ 107913 h 535930"/>
              <a:gd name="connsiteX19" fmla="*/ 350633 w 399271"/>
              <a:gd name="connsiteY19" fmla="*/ 49547 h 535930"/>
              <a:gd name="connsiteX20" fmla="*/ 321450 w 399271"/>
              <a:gd name="connsiteY20" fmla="*/ 20364 h 535930"/>
              <a:gd name="connsiteX21" fmla="*/ 272812 w 399271"/>
              <a:gd name="connsiteY21" fmla="*/ 10636 h 535930"/>
              <a:gd name="connsiteX22" fmla="*/ 243629 w 399271"/>
              <a:gd name="connsiteY22" fmla="*/ 909 h 535930"/>
              <a:gd name="connsiteX23" fmla="*/ 87986 w 399271"/>
              <a:gd name="connsiteY23" fmla="*/ 30092 h 535930"/>
              <a:gd name="connsiteX24" fmla="*/ 68531 w 399271"/>
              <a:gd name="connsiteY24" fmla="*/ 20364 h 53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9271" h="535930">
                <a:moveTo>
                  <a:pt x="68531" y="20364"/>
                </a:moveTo>
                <a:lnTo>
                  <a:pt x="68531" y="20364"/>
                </a:lnTo>
                <a:cubicBezTo>
                  <a:pt x="65288" y="49547"/>
                  <a:pt x="65924" y="79427"/>
                  <a:pt x="58803" y="107913"/>
                </a:cubicBezTo>
                <a:cubicBezTo>
                  <a:pt x="55967" y="119255"/>
                  <a:pt x="44576" y="126639"/>
                  <a:pt x="39348" y="137096"/>
                </a:cubicBezTo>
                <a:cubicBezTo>
                  <a:pt x="34762" y="146267"/>
                  <a:pt x="32863" y="156551"/>
                  <a:pt x="29620" y="166279"/>
                </a:cubicBezTo>
                <a:cubicBezTo>
                  <a:pt x="26378" y="188977"/>
                  <a:pt x="24390" y="211889"/>
                  <a:pt x="19893" y="234372"/>
                </a:cubicBezTo>
                <a:cubicBezTo>
                  <a:pt x="17882" y="244427"/>
                  <a:pt x="12652" y="253607"/>
                  <a:pt x="10165" y="263555"/>
                </a:cubicBezTo>
                <a:cubicBezTo>
                  <a:pt x="6155" y="279595"/>
                  <a:pt x="3680" y="295981"/>
                  <a:pt x="437" y="312194"/>
                </a:cubicBezTo>
                <a:cubicBezTo>
                  <a:pt x="4305" y="366341"/>
                  <a:pt x="-13360" y="434584"/>
                  <a:pt x="29620" y="477564"/>
                </a:cubicBezTo>
                <a:cubicBezTo>
                  <a:pt x="37887" y="485831"/>
                  <a:pt x="49674" y="489716"/>
                  <a:pt x="58803" y="497019"/>
                </a:cubicBezTo>
                <a:cubicBezTo>
                  <a:pt x="65965" y="502748"/>
                  <a:pt x="70055" y="512373"/>
                  <a:pt x="78258" y="516475"/>
                </a:cubicBezTo>
                <a:cubicBezTo>
                  <a:pt x="96601" y="525646"/>
                  <a:pt x="136624" y="535930"/>
                  <a:pt x="136624" y="535930"/>
                </a:cubicBezTo>
                <a:cubicBezTo>
                  <a:pt x="169050" y="532687"/>
                  <a:pt x="202148" y="533530"/>
                  <a:pt x="233901" y="526202"/>
                </a:cubicBezTo>
                <a:cubicBezTo>
                  <a:pt x="245293" y="523573"/>
                  <a:pt x="252933" y="512547"/>
                  <a:pt x="263084" y="506747"/>
                </a:cubicBezTo>
                <a:cubicBezTo>
                  <a:pt x="275675" y="499553"/>
                  <a:pt x="289025" y="493777"/>
                  <a:pt x="301995" y="487292"/>
                </a:cubicBezTo>
                <a:cubicBezTo>
                  <a:pt x="358900" y="430386"/>
                  <a:pt x="337915" y="457731"/>
                  <a:pt x="370088" y="409470"/>
                </a:cubicBezTo>
                <a:cubicBezTo>
                  <a:pt x="373331" y="396500"/>
                  <a:pt x="375974" y="383365"/>
                  <a:pt x="379816" y="370560"/>
                </a:cubicBezTo>
                <a:cubicBezTo>
                  <a:pt x="385709" y="350917"/>
                  <a:pt x="399271" y="312194"/>
                  <a:pt x="399271" y="312194"/>
                </a:cubicBezTo>
                <a:cubicBezTo>
                  <a:pt x="392295" y="193597"/>
                  <a:pt x="402081" y="185837"/>
                  <a:pt x="379816" y="107913"/>
                </a:cubicBezTo>
                <a:cubicBezTo>
                  <a:pt x="372186" y="81209"/>
                  <a:pt x="369168" y="71790"/>
                  <a:pt x="350633" y="49547"/>
                </a:cubicBezTo>
                <a:cubicBezTo>
                  <a:pt x="341826" y="38979"/>
                  <a:pt x="333755" y="26516"/>
                  <a:pt x="321450" y="20364"/>
                </a:cubicBezTo>
                <a:cubicBezTo>
                  <a:pt x="306662" y="12970"/>
                  <a:pt x="288852" y="14646"/>
                  <a:pt x="272812" y="10636"/>
                </a:cubicBezTo>
                <a:cubicBezTo>
                  <a:pt x="262864" y="8149"/>
                  <a:pt x="253357" y="4151"/>
                  <a:pt x="243629" y="909"/>
                </a:cubicBezTo>
                <a:cubicBezTo>
                  <a:pt x="98279" y="11290"/>
                  <a:pt x="139625" y="-21547"/>
                  <a:pt x="87986" y="30092"/>
                </a:cubicBezTo>
                <a:lnTo>
                  <a:pt x="68531" y="20364"/>
                </a:lnTo>
                <a:close/>
              </a:path>
            </a:pathLst>
          </a:custGeom>
          <a:solidFill>
            <a:srgbClr val="8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0798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97358" y="2466841"/>
            <a:ext cx="2597284" cy="4844375"/>
          </a:xfrm>
          <a:prstGeom prst="rect">
            <a:avLst/>
          </a:prstGeo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370638" y="601354"/>
            <a:ext cx="3895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HLS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、</a:t>
            </a: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RTMP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、</a:t>
            </a: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RTSP</a:t>
            </a:r>
            <a:endParaRPr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11174" y="1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8688" y="3133264"/>
            <a:ext cx="662361" cy="499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HLS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70890" y="1258199"/>
            <a:ext cx="898900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RTMP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48688" y="3724736"/>
            <a:ext cx="39486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HTTP Live Streaming</a:t>
            </a:r>
          </a:p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它的工作原理简单来说就是把一段视频流，分成一个个小的基于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</a:rPr>
              <a:t>HTTP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的文件来下载。当媒体流正在播放时，客户端可以根据当前网络环境，方便地在不同的码率流中做切换，以实现更好的观影体验。</a:t>
            </a:r>
          </a:p>
        </p:txBody>
      </p:sp>
      <p:sp>
        <p:nvSpPr>
          <p:cNvPr id="9" name="矩形 8"/>
          <p:cNvSpPr/>
          <p:nvPr/>
        </p:nvSpPr>
        <p:spPr>
          <a:xfrm>
            <a:off x="2670890" y="1707916"/>
            <a:ext cx="75500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Real Time Message Protocol</a:t>
            </a:r>
          </a:p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由 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</a:rPr>
              <a:t>Adobe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公司提出流媒体协议，并且是私有协议，未完全公开，用来解决多媒体数据传输流的多路复用（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</a:rPr>
              <a:t>Multiplexing</a:t>
            </a:r>
            <a:r>
              <a:rPr lang="zh-CN" altLang="en" sz="1600" dirty="0">
                <a:solidFill>
                  <a:schemeClr val="bg1">
                    <a:lumMod val="65000"/>
                  </a:schemeClr>
                </a:solidFill>
              </a:rPr>
              <a:t>）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和分包（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</a:rPr>
              <a:t>packetizing</a:t>
            </a:r>
            <a:r>
              <a:rPr lang="zh-CN" altLang="en" sz="1600" dirty="0">
                <a:solidFill>
                  <a:schemeClr val="bg1">
                    <a:lumMod val="65000"/>
                  </a:schemeClr>
                </a:solidFill>
              </a:rPr>
              <a:t>）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的问题，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</a:rPr>
              <a:t>RTMP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协议一般传输的是 </a:t>
            </a:r>
            <a:r>
              <a:rPr lang="en" altLang="zh-CN" sz="1600" dirty="0" err="1">
                <a:solidFill>
                  <a:schemeClr val="bg1">
                    <a:lumMod val="65000"/>
                  </a:schemeClr>
                </a:solidFill>
              </a:rPr>
              <a:t>flv</a:t>
            </a:r>
            <a:r>
              <a:rPr lang="zh-CN" altLang="en" sz="1600" dirty="0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</a:rPr>
              <a:t>f4v 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格式流。一般在 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</a:rPr>
              <a:t>TCP 1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个通道上传输命令和数据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303068-5138-1F48-94DA-1E2B80619D38}"/>
              </a:ext>
            </a:extLst>
          </p:cNvPr>
          <p:cNvSpPr txBox="1"/>
          <p:nvPr/>
        </p:nvSpPr>
        <p:spPr>
          <a:xfrm>
            <a:off x="8363409" y="2947137"/>
            <a:ext cx="796308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RTSP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E3B8657-6CD2-3043-B278-CB66D180A6B9}"/>
              </a:ext>
            </a:extLst>
          </p:cNvPr>
          <p:cNvSpPr/>
          <p:nvPr/>
        </p:nvSpPr>
        <p:spPr>
          <a:xfrm>
            <a:off x="8368865" y="3469044"/>
            <a:ext cx="322369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Real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 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Time Stream Protocol</a:t>
            </a:r>
            <a:b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</a:b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由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Real Networks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和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Netscape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共同提出的流媒体协议，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RTSP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协议是共有协议，并有专门机构做维护。是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TCP/IP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协议体系中的一个应用层协议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. 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RTSP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协议一般传输的是 </a:t>
            </a:r>
            <a:r>
              <a:rPr lang="en" altLang="zh-CN" sz="1600" dirty="0" err="1">
                <a:solidFill>
                  <a:schemeClr val="bg1">
                    <a:lumMod val="65000"/>
                  </a:schemeClr>
                </a:solidFill>
                <a:latin typeface="PingFang SC"/>
              </a:rPr>
              <a:t>ts</a:t>
            </a:r>
            <a:r>
              <a:rPr lang="zh-CN" altLang="en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、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mp4 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格式的流，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RTSP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传输一般需要 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2-3 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个通道，命令和数据通道分离。基于文本的多媒体播放控制协议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. 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RTSP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定义流格式，流数据经由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RTP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传输；</a:t>
            </a:r>
          </a:p>
        </p:txBody>
      </p:sp>
    </p:spTree>
    <p:extLst>
      <p:ext uri="{BB962C8B-B14F-4D97-AF65-F5344CB8AC3E}">
        <p14:creationId xmlns:p14="http://schemas.microsoft.com/office/powerpoint/2010/main" val="20488615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2" grpId="0" animBg="1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11174" y="0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8" t="24377" r="39924" b="27408"/>
          <a:stretch/>
        </p:blipFill>
        <p:spPr>
          <a:xfrm>
            <a:off x="-1283854" y="1699491"/>
            <a:ext cx="2900218" cy="33066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8" t="24377" r="39924" b="27408"/>
          <a:stretch/>
        </p:blipFill>
        <p:spPr>
          <a:xfrm>
            <a:off x="10741891" y="1775691"/>
            <a:ext cx="2900218" cy="330661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5724" y="6237148"/>
            <a:ext cx="9311079" cy="463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坐亦禅，行亦禅，一花一世界，一叶一如来，春来花自青，秋至叶飘零，无穷般若心自在，语默动静体自然。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57007" y="558703"/>
            <a:ext cx="3877985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流媒体各协议层次图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1CDE65-B3EF-3E4B-BAD9-6E2AA47CC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440" y="1602744"/>
            <a:ext cx="8625840" cy="388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418015"/>
      </p:ext>
    </p:extLst>
  </p:cSld>
  <p:clrMapOvr>
    <a:masterClrMapping/>
  </p:clrMapOvr>
  <p:transition spd="slow" advTm="0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11174" y="0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8" t="24377" r="39924" b="27408"/>
          <a:stretch/>
        </p:blipFill>
        <p:spPr>
          <a:xfrm>
            <a:off x="-1283854" y="1699491"/>
            <a:ext cx="2900218" cy="33066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8" t="24377" r="39924" b="27408"/>
          <a:stretch/>
        </p:blipFill>
        <p:spPr>
          <a:xfrm>
            <a:off x="10741891" y="1775691"/>
            <a:ext cx="2900218" cy="330661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5724" y="6237148"/>
            <a:ext cx="9311079" cy="463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坐亦禅，行亦禅，一花一世界，一叶一如来，春来花自青，秋至叶飘零，无穷般若心自在，语默动静体自然。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21350" y="558703"/>
            <a:ext cx="949299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HLS</a:t>
            </a:r>
            <a:endParaRPr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B2A134-2225-8E4C-B5A6-C95B5CDD5FB1}"/>
              </a:ext>
            </a:extLst>
          </p:cNvPr>
          <p:cNvSpPr txBox="1"/>
          <p:nvPr/>
        </p:nvSpPr>
        <p:spPr>
          <a:xfrm>
            <a:off x="2782957" y="16300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AFADF06-7AFE-3A4F-B4AD-922E6A9243D6}"/>
              </a:ext>
            </a:extLst>
          </p:cNvPr>
          <p:cNvSpPr/>
          <p:nvPr/>
        </p:nvSpPr>
        <p:spPr>
          <a:xfrm>
            <a:off x="1775961" y="1135145"/>
            <a:ext cx="9311079" cy="897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HLS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主要的两块内容是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.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m3u8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文件和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.</a:t>
            </a:r>
            <a:r>
              <a:rPr lang="en" altLang="zh-CN" sz="1400" dirty="0" err="1">
                <a:solidFill>
                  <a:schemeClr val="bg1">
                    <a:lumMod val="65000"/>
                  </a:schemeClr>
                </a:solidFill>
                <a:latin typeface="PingFang SC"/>
              </a:rPr>
              <a:t>ts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播放文件。接受服务器会将接受到的视频流进行缓存，然后缓存到一定程度后，会将这些视频流进行编码格式化，同时会生成一份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.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m3u8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文件和其它很多的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.</a:t>
            </a:r>
            <a:r>
              <a:rPr lang="en" altLang="zh-CN" sz="1400" dirty="0" err="1">
                <a:solidFill>
                  <a:schemeClr val="bg1">
                    <a:lumMod val="65000"/>
                  </a:schemeClr>
                </a:solidFill>
                <a:latin typeface="PingFang SC"/>
              </a:rPr>
              <a:t>ts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文件。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DDF1F2-5A57-D948-A1CF-FD49FA073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656" y="2082242"/>
            <a:ext cx="3977433" cy="37535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98ED47D-2923-5E42-BAE2-75ED54E5D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992" y="2785691"/>
            <a:ext cx="48133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79309"/>
      </p:ext>
    </p:extLst>
  </p:cSld>
  <p:clrMapOvr>
    <a:masterClrMapping/>
  </p:clrMapOvr>
  <p:transition spd="slow" advTm="0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11174" y="0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8" t="24377" r="39924" b="27408"/>
          <a:stretch/>
        </p:blipFill>
        <p:spPr>
          <a:xfrm>
            <a:off x="-1283854" y="1699491"/>
            <a:ext cx="2900218" cy="33066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8" t="24377" r="39924" b="27408"/>
          <a:stretch/>
        </p:blipFill>
        <p:spPr>
          <a:xfrm>
            <a:off x="10741891" y="1775691"/>
            <a:ext cx="2900218" cy="330661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5724" y="6237148"/>
            <a:ext cx="9311079" cy="463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坐亦禅，行亦禅，一花一世界，一叶一如来，春来花自青，秋至叶飘零，无穷般若心自在，语默动静体自然。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32509" y="558703"/>
            <a:ext cx="1329018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RTMP</a:t>
            </a:r>
            <a:endParaRPr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B2A134-2225-8E4C-B5A6-C95B5CDD5FB1}"/>
              </a:ext>
            </a:extLst>
          </p:cNvPr>
          <p:cNvSpPr txBox="1"/>
          <p:nvPr/>
        </p:nvSpPr>
        <p:spPr>
          <a:xfrm>
            <a:off x="2782957" y="16300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AFADF06-7AFE-3A4F-B4AD-922E6A9243D6}"/>
              </a:ext>
            </a:extLst>
          </p:cNvPr>
          <p:cNvSpPr/>
          <p:nvPr/>
        </p:nvSpPr>
        <p:spPr>
          <a:xfrm>
            <a:off x="1606998" y="956243"/>
            <a:ext cx="9311079" cy="5203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Adobe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公司为 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Flash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播放器和服务器之间音频、视频和数据传输开发的私有协议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,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未完全公开。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PingFang SC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该协议针对的就是 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Flash Video</a:t>
            </a:r>
            <a:r>
              <a:rPr lang="zh-CN" altLang="en" sz="1400" dirty="0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即，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FLV</a:t>
            </a:r>
          </a:p>
          <a:p>
            <a:pPr>
              <a:lnSpc>
                <a:spcPct val="200000"/>
              </a:lnSpc>
            </a:pP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RTMP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由于借由 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TCP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长连接协议，所以，客户端向服务端推流这些操作而言，延时性很低。</a:t>
            </a: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它会将上传的流分成不同的分片，这些分片的大小，有时候变，有时候不会变。</a:t>
            </a: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默认情况下就是，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64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B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的音频数据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+ 128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B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的视频数据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+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其它数据（比如 头，协议标签等）。</a:t>
            </a: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但 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RTMP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具体传输的时候，会将分片进一步划分为包，即，视频包，音频包，协议包等。因为，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RTMP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在进行传输的时候，会建立不同的通道，来进行数据的传输，这样对于不同的资源，对不同的通道设置相关的带宽上限。</a:t>
            </a: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该协议是一个基于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TCP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的协议族，是一种设计用来进行实时数据通信的网络协议，主要用来在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Flash/AIR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平台和支持 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RTMP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协议的流媒体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交互服务器之间进行音视频和数据通信。</a:t>
            </a: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支持该协议的软件包括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Adobe Media Server/</a:t>
            </a:r>
            <a:r>
              <a:rPr lang="en" altLang="zh-CN" sz="1400" dirty="0" err="1">
                <a:solidFill>
                  <a:schemeClr val="bg1">
                    <a:lumMod val="65000"/>
                  </a:schemeClr>
                </a:solidFill>
              </a:rPr>
              <a:t>Ultrant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 Media Server/red5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等。</a:t>
            </a: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现在推流协议各大云厂商基本都是直接支持 </a:t>
            </a:r>
            <a:r>
              <a:rPr lang="en" altLang="zh-CN" sz="1400" dirty="0" err="1">
                <a:solidFill>
                  <a:schemeClr val="bg1">
                    <a:lumMod val="65000"/>
                  </a:schemeClr>
                </a:solidFill>
              </a:rPr>
              <a:t>rtmp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" sz="1400" dirty="0">
                <a:solidFill>
                  <a:schemeClr val="bg1">
                    <a:lumMod val="65000"/>
                  </a:schemeClr>
                </a:solidFill>
              </a:rPr>
              <a:t>。</a:t>
            </a: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拉流用 </a:t>
            </a:r>
            <a:r>
              <a:rPr lang="en" altLang="zh-CN" sz="1400" dirty="0" err="1">
                <a:solidFill>
                  <a:schemeClr val="bg1">
                    <a:lumMod val="65000"/>
                  </a:schemeClr>
                </a:solidFill>
              </a:rPr>
              <a:t>rtmp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的话就不太现实了，现在对 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flash </a:t>
            </a:r>
            <a:r>
              <a:rPr lang="zh-CN" altLang="en" sz="1400" dirty="0">
                <a:solidFill>
                  <a:schemeClr val="bg1">
                    <a:lumMod val="65000"/>
                  </a:schemeClr>
                </a:solidFill>
              </a:rPr>
              <a:t>已经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退出了历史舞台。</a:t>
            </a:r>
          </a:p>
        </p:txBody>
      </p:sp>
    </p:spTree>
    <p:extLst>
      <p:ext uri="{BB962C8B-B14F-4D97-AF65-F5344CB8AC3E}">
        <p14:creationId xmlns:p14="http://schemas.microsoft.com/office/powerpoint/2010/main" val="3861103989"/>
      </p:ext>
    </p:extLst>
  </p:cSld>
  <p:clrMapOvr>
    <a:masterClrMapping/>
  </p:clrMapOvr>
  <p:transition spd="slow" advTm="0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11174" y="0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8" t="24377" r="39924" b="27408"/>
          <a:stretch/>
        </p:blipFill>
        <p:spPr>
          <a:xfrm>
            <a:off x="-1283854" y="1699491"/>
            <a:ext cx="2900218" cy="33066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8" t="24377" r="39924" b="27408"/>
          <a:stretch/>
        </p:blipFill>
        <p:spPr>
          <a:xfrm>
            <a:off x="10741891" y="1775691"/>
            <a:ext cx="2900218" cy="330661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5724" y="6237148"/>
            <a:ext cx="9311079" cy="463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坐亦禅，行亦禅，一花一世界，一叶一如来，春来花自青，秋至叶飘零，无穷般若心自在，语默动静体自然。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12021" y="558703"/>
            <a:ext cx="1165512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RTSP</a:t>
            </a:r>
            <a:endParaRPr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B2A134-2225-8E4C-B5A6-C95B5CDD5FB1}"/>
              </a:ext>
            </a:extLst>
          </p:cNvPr>
          <p:cNvSpPr txBox="1"/>
          <p:nvPr/>
        </p:nvSpPr>
        <p:spPr>
          <a:xfrm>
            <a:off x="2782957" y="16300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AFADF06-7AFE-3A4F-B4AD-922E6A9243D6}"/>
              </a:ext>
            </a:extLst>
          </p:cNvPr>
          <p:cNvSpPr/>
          <p:nvPr/>
        </p:nvSpPr>
        <p:spPr>
          <a:xfrm>
            <a:off x="1606998" y="956243"/>
            <a:ext cx="9311079" cy="1325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RTSP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连接并没有被绑定传输层的连接（如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RTP</a:t>
            </a:r>
            <a:r>
              <a:rPr lang="zh-CN" altLang="en" sz="1400" dirty="0">
                <a:solidFill>
                  <a:schemeClr val="bg1">
                    <a:lumMod val="65000"/>
                  </a:schemeClr>
                </a:solidFill>
              </a:rPr>
              <a:t>），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服务器甚至可以选择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TCP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或者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UDP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来传输流内容。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它的语法类似于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HTTP 1.1</a:t>
            </a:r>
            <a:r>
              <a:rPr lang="zh-CN" altLang="en" sz="1400" dirty="0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但不强调时间的同步，因此比较可以容忍网络延迟，是一种基于文本的多媒体播放控制协议。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RTSP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定义流格式，流数据可经由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RTP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传输；所以</a:t>
            </a:r>
            <a:r>
              <a:rPr lang="en" altLang="zh-CN" sz="1400" dirty="0">
                <a:solidFill>
                  <a:schemeClr val="bg1">
                    <a:lumMod val="65000"/>
                  </a:schemeClr>
                </a:solidFill>
              </a:rPr>
              <a:t>RTSP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的实时效果非常好，适合视频聊天，视频监控等方向。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62B9384-74D8-1546-9CB9-2F698DD611E2}"/>
              </a:ext>
            </a:extLst>
          </p:cNvPr>
          <p:cNvSpPr/>
          <p:nvPr/>
        </p:nvSpPr>
        <p:spPr>
          <a:xfrm>
            <a:off x="5997216" y="2644448"/>
            <a:ext cx="4452731" cy="95372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zh-CN" sz="1400" dirty="0"/>
              <a:t>C-&gt;S: SETUP </a:t>
            </a:r>
            <a:r>
              <a:rPr lang="en" altLang="zh-CN" sz="1400" dirty="0" err="1"/>
              <a:t>rtsp</a:t>
            </a:r>
            <a:r>
              <a:rPr lang="en" altLang="zh-CN" sz="1400" dirty="0"/>
              <a:t>://</a:t>
            </a:r>
            <a:r>
              <a:rPr lang="en" altLang="zh-CN" sz="1400" dirty="0" err="1"/>
              <a:t>example.com</a:t>
            </a:r>
            <a:r>
              <a:rPr lang="en" altLang="zh-CN" sz="1400" dirty="0"/>
              <a:t>/media.mp4/</a:t>
            </a:r>
            <a:r>
              <a:rPr lang="en" altLang="zh-CN" sz="1400" dirty="0" err="1"/>
              <a:t>streamid</a:t>
            </a:r>
            <a:r>
              <a:rPr lang="en" altLang="zh-CN" sz="1400" dirty="0"/>
              <a:t>=0 RTSP/1.0</a:t>
            </a:r>
            <a:br>
              <a:rPr lang="en" altLang="zh-CN" sz="1400" dirty="0"/>
            </a:br>
            <a:r>
              <a:rPr lang="en" altLang="zh-CN" sz="1400" dirty="0" err="1"/>
              <a:t>CSeq</a:t>
            </a:r>
            <a:r>
              <a:rPr lang="en" altLang="zh-CN" sz="1400" dirty="0"/>
              <a:t>: 3</a:t>
            </a:r>
            <a:br>
              <a:rPr lang="en" altLang="zh-CN" sz="1400" dirty="0"/>
            </a:br>
            <a:r>
              <a:rPr lang="en" altLang="zh-CN" sz="1400" dirty="0"/>
              <a:t>Transport: RTP/</a:t>
            </a:r>
            <a:r>
              <a:rPr lang="en" altLang="zh-CN" sz="1400" dirty="0" err="1"/>
              <a:t>AVP;unicast;client_port</a:t>
            </a:r>
            <a:r>
              <a:rPr lang="en" altLang="zh-CN" sz="1400" dirty="0"/>
              <a:t>=8000-8001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0CC6A54D-04EA-B240-97D2-6ABC050ECED8}"/>
              </a:ext>
            </a:extLst>
          </p:cNvPr>
          <p:cNvSpPr/>
          <p:nvPr/>
        </p:nvSpPr>
        <p:spPr>
          <a:xfrm>
            <a:off x="5997216" y="3880307"/>
            <a:ext cx="4452730" cy="113816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zh-CN" sz="1400" dirty="0"/>
              <a:t>S-&gt;C: RTSP/1.0 200 OK</a:t>
            </a:r>
            <a:br>
              <a:rPr lang="en" altLang="zh-CN" sz="1400" dirty="0"/>
            </a:br>
            <a:r>
              <a:rPr lang="en" altLang="zh-CN" sz="1400" dirty="0" err="1"/>
              <a:t>CSeq</a:t>
            </a:r>
            <a:r>
              <a:rPr lang="en" altLang="zh-CN" sz="1400" dirty="0"/>
              <a:t>: 3</a:t>
            </a:r>
            <a:br>
              <a:rPr lang="en" altLang="zh-CN" sz="1400" dirty="0"/>
            </a:br>
            <a:r>
              <a:rPr lang="en" altLang="zh-CN" sz="1400" dirty="0"/>
              <a:t>Transport: RTP/</a:t>
            </a:r>
            <a:r>
              <a:rPr lang="en" altLang="zh-CN" sz="1400" dirty="0" err="1"/>
              <a:t>AVP;unicast;client_port</a:t>
            </a:r>
            <a:r>
              <a:rPr lang="en" altLang="zh-CN" sz="1400" dirty="0"/>
              <a:t>=8000-8001;server_port=9000-9001;ssrc=1234ABCD</a:t>
            </a:r>
            <a:br>
              <a:rPr lang="en" altLang="zh-CN" sz="1400" dirty="0"/>
            </a:br>
            <a:r>
              <a:rPr lang="en" altLang="zh-CN" sz="1400" dirty="0"/>
              <a:t>Session: 12345678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E821F28-DFA8-F14E-A210-48CFC6EE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053" y="2487613"/>
            <a:ext cx="3851882" cy="346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86802"/>
      </p:ext>
    </p:extLst>
  </p:cSld>
  <p:clrMapOvr>
    <a:masterClrMapping/>
  </p:clrMapOvr>
  <p:transition spd="slow" advTm="0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641593" y="138315"/>
            <a:ext cx="430887" cy="2349361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一花一世界，一叶一菩提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" t="33616" r="1397" b="8085"/>
          <a:stretch/>
        </p:blipFill>
        <p:spPr>
          <a:xfrm rot="19574234">
            <a:off x="1038166" y="1665186"/>
            <a:ext cx="982494" cy="4876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" t="23688" r="6546" b="8369"/>
          <a:stretch/>
        </p:blipFill>
        <p:spPr>
          <a:xfrm>
            <a:off x="1178960" y="3631818"/>
            <a:ext cx="645560" cy="7542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9" t="24255" r="15343" b="18724"/>
          <a:stretch/>
        </p:blipFill>
        <p:spPr>
          <a:xfrm>
            <a:off x="1180904" y="2600450"/>
            <a:ext cx="680652" cy="5618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582" y="4931737"/>
            <a:ext cx="755295" cy="5751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593298" y="52945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对比</a:t>
            </a:r>
          </a:p>
        </p:txBody>
      </p:sp>
      <p:sp>
        <p:nvSpPr>
          <p:cNvPr id="9" name="矩形 8"/>
          <p:cNvSpPr/>
          <p:nvPr/>
        </p:nvSpPr>
        <p:spPr>
          <a:xfrm>
            <a:off x="5911174" y="1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287451" y="1681047"/>
            <a:ext cx="7580921" cy="45890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RTSP</a:t>
            </a:r>
            <a:r>
              <a:rPr lang="zh-CN" altLang="en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、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RTMP</a:t>
            </a:r>
            <a:r>
              <a:rPr lang="zh-CN" altLang="en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、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HLS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都可以做直播和点播，它们是三种不同的应用层协议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87451" y="2600450"/>
            <a:ext cx="7846251" cy="45890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RTSP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优势主要在于传输层可以使用</a:t>
            </a:r>
            <a:r>
              <a:rPr lang="en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udp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en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rtp</a:t>
            </a:r>
            <a:r>
              <a:rPr lang="zh-CN" altLang="en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实时性好，延迟可控制到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内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287451" y="3606035"/>
            <a:ext cx="8952049" cy="8744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RTMP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主要优势在于延时相对较低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(1-3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s)</a:t>
            </a:r>
            <a:r>
              <a:rPr lang="zh-CN" altLang="en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而且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RTMP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支持的很完善，能做到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flash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播放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RTMP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流长时间不断流，以前很多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SIP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的视频会议已被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RTMP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所取代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287451" y="4918655"/>
            <a:ext cx="8760967" cy="128990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HLS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的优势就是直接使用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http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协议请求流数据，可以在不同速率的版本间自由切换，实现无缝播放，缺点是延时比较大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(10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以上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。</a:t>
            </a: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1998293"/>
      </p:ext>
    </p:extLst>
  </p:cSld>
  <p:clrMapOvr>
    <a:masterClrMapping/>
  </p:clrMapOvr>
  <p:transition spd="slow" advTm="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 animBg="1"/>
      <p:bldP spid="10" grpId="0"/>
      <p:bldP spid="11" grpId="0"/>
      <p:bldP spid="12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431632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431632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431632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6291</TotalTime>
  <Words>2693</Words>
  <Application>Microsoft Macintosh PowerPoint</Application>
  <PresentationFormat>宽屏</PresentationFormat>
  <Paragraphs>240</Paragraphs>
  <Slides>24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-apple-system</vt:lpstr>
      <vt:lpstr>等线</vt:lpstr>
      <vt:lpstr>等线 Light</vt:lpstr>
      <vt:lpstr>华文琥珀</vt:lpstr>
      <vt:lpstr>楷体</vt:lpstr>
      <vt:lpstr>幼圆</vt:lpstr>
      <vt:lpstr>PingFang SC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297996582@qq.com</cp:lastModifiedBy>
  <cp:revision>127</cp:revision>
  <dcterms:created xsi:type="dcterms:W3CDTF">2020-06-27T07:35:23Z</dcterms:created>
  <dcterms:modified xsi:type="dcterms:W3CDTF">2021-03-19T06:57:24Z</dcterms:modified>
</cp:coreProperties>
</file>